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3"/>
  </p:notesMasterIdLst>
  <p:sldIdLst>
    <p:sldId id="256" r:id="rId2"/>
    <p:sldId id="323" r:id="rId3"/>
    <p:sldId id="379" r:id="rId4"/>
    <p:sldId id="380" r:id="rId5"/>
    <p:sldId id="390" r:id="rId6"/>
    <p:sldId id="322" r:id="rId7"/>
    <p:sldId id="362" r:id="rId8"/>
    <p:sldId id="349" r:id="rId9"/>
    <p:sldId id="327" r:id="rId10"/>
    <p:sldId id="338" r:id="rId11"/>
    <p:sldId id="394" r:id="rId12"/>
    <p:sldId id="395" r:id="rId13"/>
    <p:sldId id="359" r:id="rId14"/>
    <p:sldId id="397" r:id="rId15"/>
    <p:sldId id="396" r:id="rId16"/>
    <p:sldId id="398" r:id="rId17"/>
    <p:sldId id="357" r:id="rId18"/>
    <p:sldId id="340" r:id="rId19"/>
    <p:sldId id="351" r:id="rId20"/>
    <p:sldId id="342" r:id="rId21"/>
    <p:sldId id="343" r:id="rId22"/>
    <p:sldId id="344" r:id="rId23"/>
    <p:sldId id="345" r:id="rId24"/>
    <p:sldId id="352" r:id="rId25"/>
    <p:sldId id="365" r:id="rId26"/>
    <p:sldId id="366" r:id="rId27"/>
    <p:sldId id="399" r:id="rId28"/>
    <p:sldId id="326" r:id="rId29"/>
    <p:sldId id="367" r:id="rId30"/>
    <p:sldId id="353" r:id="rId31"/>
    <p:sldId id="274" r:id="rId32"/>
    <p:sldId id="385" r:id="rId33"/>
    <p:sldId id="360" r:id="rId34"/>
    <p:sldId id="320" r:id="rId35"/>
    <p:sldId id="384" r:id="rId36"/>
    <p:sldId id="405" r:id="rId37"/>
    <p:sldId id="404" r:id="rId38"/>
    <p:sldId id="381" r:id="rId39"/>
    <p:sldId id="402" r:id="rId40"/>
    <p:sldId id="261" r:id="rId41"/>
    <p:sldId id="363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5"/>
    <a:srgbClr val="F6EDD6"/>
    <a:srgbClr val="EAD49E"/>
    <a:srgbClr val="DFE7ED"/>
    <a:srgbClr val="2D6F83"/>
    <a:srgbClr val="268A72"/>
    <a:srgbClr val="1E7996"/>
    <a:srgbClr val="BB6D81"/>
    <a:srgbClr val="FFFFFF"/>
    <a:srgbClr val="E6B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557" autoAdjust="0"/>
  </p:normalViewPr>
  <p:slideViewPr>
    <p:cSldViewPr snapToGrid="0">
      <p:cViewPr varScale="1">
        <p:scale>
          <a:sx n="96" d="100"/>
          <a:sy n="96" d="100"/>
        </p:scale>
        <p:origin x="612" y="52"/>
      </p:cViewPr>
      <p:guideLst/>
    </p:cSldViewPr>
  </p:slideViewPr>
  <p:outlineViewPr>
    <p:cViewPr>
      <p:scale>
        <a:sx n="33" d="100"/>
        <a:sy n="33" d="100"/>
      </p:scale>
      <p:origin x="0" y="-344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376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479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FandolSong-Bold"/>
              </a:rPr>
              <a:t>高可扩展性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：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MRoman10-Regular"/>
              </a:rPr>
              <a:t>MinIO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可以轻松地扩展存储容量和处理能力，通过添加更多的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MRoman10-Regular"/>
              </a:rPr>
              <a:t>MinIO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节点来满足不断增长的数据包存储需求。这使得我们可以处理大规模的网络流量数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据包集合，包括大量的文件和高并发访问。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FandolSong-Bold"/>
              </a:rPr>
              <a:t>高性能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：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MRoman10-Regular"/>
              </a:rPr>
              <a:t>MinIO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专注于对象存储，并针对大型文件和海量数据进行了优化。它使用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并行处理和分布式架构，以实现高吞吐量和低延迟的数据访问，有助于更高效地处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理和分析大量的网络流量数据包。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17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141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>
                <a:solidFill>
                  <a:schemeClr val="accent1"/>
                </a:solidFill>
              </a:rPr>
              <a:t>Streamlit</a:t>
            </a:r>
            <a:r>
              <a:rPr lang="en-US" altLang="zh-CN" sz="1200" b="1" dirty="0">
                <a:solidFill>
                  <a:schemeClr val="accent1"/>
                </a:solidFill>
              </a:rPr>
              <a:t> </a:t>
            </a:r>
            <a:r>
              <a:rPr lang="zh-CN" altLang="en-US" sz="1200" b="1" dirty="0">
                <a:solidFill>
                  <a:schemeClr val="accent1"/>
                </a:solidFill>
              </a:rPr>
              <a:t>基于</a:t>
            </a:r>
            <a:r>
              <a:rPr lang="en-US" altLang="zh-CN" sz="1200" b="1" dirty="0">
                <a:solidFill>
                  <a:schemeClr val="accent1"/>
                </a:solidFill>
              </a:rPr>
              <a:t>tornado</a:t>
            </a:r>
            <a:r>
              <a:rPr lang="zh-CN" altLang="en-US" sz="1200" b="1" dirty="0">
                <a:solidFill>
                  <a:schemeClr val="accent1"/>
                </a:solidFill>
              </a:rPr>
              <a:t>框架，封装了大量互动组件，同时也支持大量表格、图表、数据表等对象的渲染，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使开发者可以快速构建各种交互式组件和可视化效果。</a:t>
            </a:r>
            <a:endParaRPr lang="en-US" altLang="zh-CN" sz="1200" b="1" dirty="0">
              <a:solidFill>
                <a:schemeClr val="accent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5192D"/>
                </a:solidFill>
                <a:effectLst/>
                <a:latin typeface="Studio-Feixen-Sans"/>
              </a:rPr>
              <a:t>它与大多数</a:t>
            </a:r>
            <a:r>
              <a:rPr lang="en-US" altLang="zh-CN" b="0" i="0" dirty="0">
                <a:solidFill>
                  <a:srgbClr val="05192D"/>
                </a:solidFill>
                <a:effectLst/>
                <a:latin typeface="Studio-Feixen-Sans"/>
              </a:rPr>
              <a:t>Python</a:t>
            </a:r>
            <a:r>
              <a:rPr lang="zh-CN" altLang="en-US" b="0" i="0" dirty="0">
                <a:solidFill>
                  <a:srgbClr val="05192D"/>
                </a:solidFill>
                <a:effectLst/>
                <a:latin typeface="Studio-Feixen-Sans"/>
              </a:rPr>
              <a:t>机器学习库兼容（例如</a:t>
            </a:r>
            <a:r>
              <a:rPr lang="en-US" altLang="zh-CN" b="0" i="0" dirty="0">
                <a:solidFill>
                  <a:srgbClr val="05192D"/>
                </a:solidFill>
                <a:effectLst/>
                <a:latin typeface="Studio-Feixen-Sans"/>
              </a:rPr>
              <a:t>pandas</a:t>
            </a:r>
            <a:r>
              <a:rPr lang="zh-CN" altLang="en-US" b="0" i="0" dirty="0">
                <a:solidFill>
                  <a:srgbClr val="05192D"/>
                </a:solidFill>
                <a:effectLst/>
                <a:latin typeface="Studio-Feixen-Sans"/>
              </a:rPr>
              <a:t>，</a:t>
            </a:r>
            <a:r>
              <a:rPr lang="en-US" altLang="zh-CN" b="0" i="0" dirty="0">
                <a:solidFill>
                  <a:srgbClr val="05192D"/>
                </a:solidFill>
                <a:effectLst/>
                <a:latin typeface="Studio-Feixen-Sans"/>
              </a:rPr>
              <a:t>matplotlib</a:t>
            </a:r>
            <a:r>
              <a:rPr lang="zh-CN" altLang="en-US" b="0" i="0" dirty="0">
                <a:solidFill>
                  <a:srgbClr val="05192D"/>
                </a:solidFill>
                <a:effectLst/>
                <a:latin typeface="Studio-Feixen-Sans"/>
              </a:rPr>
              <a:t>，</a:t>
            </a:r>
            <a:r>
              <a:rPr lang="en-US" altLang="zh-CN" b="0" i="0" dirty="0">
                <a:solidFill>
                  <a:srgbClr val="05192D"/>
                </a:solidFill>
                <a:effectLst/>
                <a:latin typeface="Studio-Feixen-Sans"/>
              </a:rPr>
              <a:t>seaborn</a:t>
            </a:r>
            <a:r>
              <a:rPr lang="zh-CN" altLang="en-US" b="0" i="0" dirty="0">
                <a:solidFill>
                  <a:srgbClr val="05192D"/>
                </a:solidFill>
                <a:effectLst/>
                <a:latin typeface="Studio-Feixen-Sans"/>
              </a:rPr>
              <a:t>，</a:t>
            </a:r>
            <a:r>
              <a:rPr lang="en-US" altLang="zh-CN" b="0" i="0" dirty="0" err="1">
                <a:solidFill>
                  <a:srgbClr val="05192D"/>
                </a:solidFill>
                <a:effectLst/>
                <a:latin typeface="Studio-Feixen-Sans"/>
              </a:rPr>
              <a:t>plotly</a:t>
            </a:r>
            <a:r>
              <a:rPr lang="zh-CN" altLang="en-US" b="0" i="0" dirty="0">
                <a:solidFill>
                  <a:srgbClr val="05192D"/>
                </a:solidFill>
                <a:effectLst/>
                <a:latin typeface="Studio-Feixen-Sans"/>
              </a:rPr>
              <a:t>，</a:t>
            </a:r>
            <a:r>
              <a:rPr lang="en-US" altLang="zh-CN" b="0" i="0" dirty="0" err="1">
                <a:solidFill>
                  <a:srgbClr val="05192D"/>
                </a:solidFill>
                <a:effectLst/>
                <a:latin typeface="Studio-Feixen-Sans"/>
              </a:rPr>
              <a:t>Keras</a:t>
            </a:r>
            <a:r>
              <a:rPr lang="zh-CN" altLang="en-US" b="0" i="0" dirty="0">
                <a:solidFill>
                  <a:srgbClr val="05192D"/>
                </a:solidFill>
                <a:effectLst/>
                <a:latin typeface="Studio-Feixen-Sans"/>
              </a:rPr>
              <a:t>，</a:t>
            </a:r>
            <a:r>
              <a:rPr lang="en-US" altLang="zh-CN" b="0" i="0" dirty="0" err="1">
                <a:solidFill>
                  <a:srgbClr val="05192D"/>
                </a:solidFill>
                <a:effectLst/>
                <a:latin typeface="Studio-Feixen-Sans"/>
              </a:rPr>
              <a:t>PyTorch</a:t>
            </a:r>
            <a:r>
              <a:rPr lang="zh-CN" altLang="en-US" b="0" i="0" dirty="0">
                <a:solidFill>
                  <a:srgbClr val="05192D"/>
                </a:solidFill>
                <a:effectLst/>
                <a:latin typeface="Studio-Feixen-Sans"/>
              </a:rPr>
              <a:t>，</a:t>
            </a:r>
            <a:r>
              <a:rPr lang="en-US" altLang="zh-CN" b="0" i="0" dirty="0" err="1">
                <a:solidFill>
                  <a:srgbClr val="05192D"/>
                </a:solidFill>
                <a:effectLst/>
                <a:latin typeface="Studio-Feixen-Sans"/>
              </a:rPr>
              <a:t>SymPy</a:t>
            </a:r>
            <a:r>
              <a:rPr lang="zh-CN" altLang="en-US" b="0" i="0" dirty="0">
                <a:solidFill>
                  <a:srgbClr val="05192D"/>
                </a:solidFill>
                <a:effectLst/>
                <a:latin typeface="Studio-Feixen-Sans"/>
              </a:rPr>
              <a:t>（</a:t>
            </a:r>
            <a:r>
              <a:rPr lang="en-US" altLang="zh-CN" b="0" i="0" dirty="0">
                <a:solidFill>
                  <a:srgbClr val="05192D"/>
                </a:solidFill>
                <a:effectLst/>
                <a:latin typeface="Studio-Feixen-Sans"/>
              </a:rPr>
              <a:t>latex</a:t>
            </a:r>
            <a:r>
              <a:rPr lang="zh-CN" altLang="en-US" b="0" i="0" dirty="0">
                <a:solidFill>
                  <a:srgbClr val="05192D"/>
                </a:solidFill>
                <a:effectLst/>
                <a:latin typeface="Studio-Feixen-Sans"/>
              </a:rPr>
              <a:t>））</a:t>
            </a:r>
            <a:endParaRPr lang="en-US" altLang="zh-CN" b="0" i="0" dirty="0">
              <a:solidFill>
                <a:srgbClr val="05192D"/>
              </a:solidFill>
              <a:effectLst/>
              <a:latin typeface="Studio-Feixen-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chemeClr val="accent1"/>
                </a:solidFill>
              </a:rPr>
              <a:t>API</a:t>
            </a:r>
            <a:r>
              <a:rPr lang="zh-CN" altLang="en-US" sz="1200" b="1" dirty="0">
                <a:solidFill>
                  <a:schemeClr val="accent1"/>
                </a:solidFill>
              </a:rPr>
              <a:t>简单明了，易上手</a:t>
            </a:r>
            <a:endParaRPr lang="en-US" altLang="zh-CN" sz="1200" b="1" i="0" dirty="0">
              <a:solidFill>
                <a:schemeClr val="accent1"/>
              </a:solidFill>
              <a:effectLst/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自动化布局：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Streamlit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自动处理应用程序界面的布局，使得开发者可以专注于业务逻辑和数据处理，而不必担心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UI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的细节。开发者可以通过简单的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Python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函数和装饰器来定义应用程序的组件，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Streamlit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会自动根据组件的顺序和布局进行渲染。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chemeClr val="accent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962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058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852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KDD Cup99 </a:t>
            </a:r>
            <a:r>
              <a:rPr lang="zh-CN" altLang="en-US" dirty="0"/>
              <a:t>数据集中每个连接记录包含了以下特征：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• TCP </a:t>
            </a:r>
            <a:r>
              <a:rPr lang="zh-CN" altLang="en-US" dirty="0"/>
              <a:t>连接基本特征（共 </a:t>
            </a:r>
            <a:r>
              <a:rPr lang="en-US" altLang="zh-CN" dirty="0"/>
              <a:t>9 </a:t>
            </a:r>
            <a:r>
              <a:rPr lang="zh-CN" altLang="en-US" dirty="0"/>
              <a:t>种）：该部分包含了一些连接的基本属性，如连续时间， 协议类型，传送的字节数等。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• </a:t>
            </a:r>
            <a:r>
              <a:rPr lang="zh-CN" altLang="en-US" dirty="0"/>
              <a:t>基于时间的网络流量统计特征（共 </a:t>
            </a:r>
            <a:r>
              <a:rPr lang="en-US" altLang="zh-CN" dirty="0"/>
              <a:t>9 </a:t>
            </a:r>
            <a:r>
              <a:rPr lang="zh-CN" altLang="en-US" dirty="0"/>
              <a:t>种）：该部分统计当前连接记录与之前一段时 间内的连接记录之间存在的联系，可以更好的反映连接之间的关系。这类特征又分 为两种集合：一个是“</a:t>
            </a:r>
            <a:r>
              <a:rPr lang="en-US" altLang="zh-CN" dirty="0"/>
              <a:t>same host”</a:t>
            </a:r>
            <a:r>
              <a:rPr lang="zh-CN" altLang="en-US" dirty="0"/>
              <a:t>特征，只观察在过去两秒内与当前连接有相同目 标主机的连接，例如相同的连接数，在这些相同连接与当前连接有相同的服务的连 接等等；另一个是“</a:t>
            </a:r>
            <a:r>
              <a:rPr lang="en-US" altLang="zh-CN" dirty="0"/>
              <a:t>same service”</a:t>
            </a:r>
            <a:r>
              <a:rPr lang="zh-CN" altLang="en-US" dirty="0"/>
              <a:t>特征，只观察过去两秒内与当前连接有相同服务 的连接，例如这样的连接有多少个，其中有多少出现 </a:t>
            </a:r>
            <a:r>
              <a:rPr lang="en-US" altLang="zh-CN" dirty="0"/>
              <a:t>SYN </a:t>
            </a:r>
            <a:r>
              <a:rPr lang="zh-CN" altLang="en-US" dirty="0"/>
              <a:t>错误或者 </a:t>
            </a:r>
            <a:r>
              <a:rPr lang="en-US" altLang="zh-CN" dirty="0"/>
              <a:t>REJ </a:t>
            </a:r>
            <a:r>
              <a:rPr lang="zh-CN" altLang="en-US" dirty="0"/>
              <a:t>错误。 </a:t>
            </a:r>
            <a:endParaRPr lang="en-US" altLang="zh-CN" dirty="0"/>
          </a:p>
          <a:p>
            <a:r>
              <a:rPr lang="en-US" altLang="zh-CN" dirty="0"/>
              <a:t>• </a:t>
            </a:r>
            <a:r>
              <a:rPr lang="zh-CN" altLang="en-US" dirty="0"/>
              <a:t>基于主机的网络流量统计特征（共 </a:t>
            </a:r>
            <a:r>
              <a:rPr lang="en-US" altLang="zh-CN" dirty="0"/>
              <a:t>10 </a:t>
            </a:r>
            <a:r>
              <a:rPr lang="zh-CN" altLang="en-US" dirty="0"/>
              <a:t>种）：基于时间的流量统计只是在过去两秒的 范围内统计与当前连接之间的关系，而在实际入侵中，有些攻击使用慢速攻击模式 来扫描主机或端口，当它们扫描的频率大于 </a:t>
            </a:r>
            <a:r>
              <a:rPr lang="en-US" altLang="zh-CN" dirty="0"/>
              <a:t>2 </a:t>
            </a:r>
            <a:r>
              <a:rPr lang="zh-CN" altLang="en-US" dirty="0"/>
              <a:t>秒的时候，基于时间的统计方法就无 法从数据中找到关联。所以增加基于主机的网络流量统计特征，该部分按照目标主 机进行分类，使用一个具有 </a:t>
            </a:r>
            <a:r>
              <a:rPr lang="en-US" altLang="zh-CN" dirty="0"/>
              <a:t>100 </a:t>
            </a:r>
            <a:r>
              <a:rPr lang="zh-CN" altLang="en-US" dirty="0"/>
              <a:t>个连接的时间窗，统计当前连接之前 </a:t>
            </a:r>
            <a:r>
              <a:rPr lang="en-US" altLang="zh-CN" dirty="0"/>
              <a:t>100 </a:t>
            </a:r>
            <a:r>
              <a:rPr lang="zh-CN" altLang="en-US" dirty="0"/>
              <a:t>个连接记 录中与当前连接具有相同目标主机的统计信息。 由于 </a:t>
            </a:r>
            <a:r>
              <a:rPr lang="en-US" altLang="zh-CN" dirty="0"/>
              <a:t>KDD Cup99 </a:t>
            </a:r>
            <a:r>
              <a:rPr lang="zh-CN" altLang="en-US" dirty="0"/>
              <a:t>数据集可以提供大量的真实数据，贴近真实生活，并且便于进行深度学 习，训练良好的模型，所以我们决定从嗅探器抓到的网络流量包中提取该数据集对应的 </a:t>
            </a:r>
            <a:r>
              <a:rPr lang="en-US" altLang="zh-CN" dirty="0"/>
              <a:t>28 </a:t>
            </a:r>
            <a:r>
              <a:rPr lang="zh-CN" altLang="en-US" dirty="0"/>
              <a:t>中特征，进行下一步的模型训练。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961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首先，在训练之前，我们对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KDD Cup99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数据集进行了预处理。对于数值类型的特征，我们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对其做了正则化，将其平均值和标准差归一化；对于离散的特征，我们使用了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Label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编码，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为每一个特征赋予了一个唯一的数值编码。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然后，基于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MRoman10-Regular"/>
              </a:rPr>
              <a:t>PyTorch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的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MRoman10-Regular"/>
              </a:rPr>
              <a:t>nn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库，我们构建了自己的神经网络，由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5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个全连接层组成。该模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型的具体构成如下：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输入层：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28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个神经元，对应输入数据的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28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个特征；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隐藏层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64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个神经元，使用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ELU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激活函数；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隐藏层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64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个神经元，使用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ELU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激活函数；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隐藏层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32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个神经元，使用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ELU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激活函数；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隐藏层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4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16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个神经元，使用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ELU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激活函数；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输出层：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23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个神经元，对应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23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个类别的概率输出；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我们团队将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KDD Cup99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数据集划分为训练集和测试集，采用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20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epoch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，每个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batch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的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大小为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128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，并在每个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epoch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结束后评估模型的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loss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和准确率。在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20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轮的训练过后，我们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的模型对于给定的流量分析的准确率可以达到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99.75%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以上。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667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首先，在训练之前，我们对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KDD Cup99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数据集进行了预处理。对于数值类型的特征，我们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对其做了正则化，将其平均值和标准差归一化；对于离散的特征，我们使用了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Label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编码，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为每一个特征赋予了一个唯一的数值编码。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然后，基于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MRoman10-Regular"/>
              </a:rPr>
              <a:t>PyTorch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的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MRoman10-Regular"/>
              </a:rPr>
              <a:t>nn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库，我们构建了自己的神经网络，由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5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个全连接层组成。该模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型的具体构成如下：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输入层：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28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个神经元，对应输入数据的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28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个特征；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隐藏层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64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个神经元，使用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ELU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激活函数；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隐藏层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64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个神经元，使用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ELU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激活函数；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隐藏层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32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个神经元，使用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ELU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激活函数；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隐藏层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4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16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个神经元，使用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ELU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激活函数； </a:t>
            </a:r>
            <a:endParaRPr lang="zh-CN" altLang="en-US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输出层：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23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个神经元，对应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23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个类别的概率输出；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我们团队将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KDD Cup99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数据集划分为训练集和测试集，采用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20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epoch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，每个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batch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的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大小为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128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，并在每个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epoch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结束后评估模型的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loss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和准确率。在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20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轮的训练过后，我们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的模型对于给定的流量分析的准确率可以达到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99.75%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以上。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258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2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网络安全已经成为全球范围内企业、政府和个人所关注的重要议题。随着网络攻击手段的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不断演进，市场对于更高效、更准确的网络安全解决方案的需求也在不断增长。在流量分析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与监控领域，市场的主要需求包括以下方面： </a:t>
            </a:r>
            <a:endParaRPr lang="zh-CN" altLang="en-US" dirty="0"/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200" b="1" dirty="0">
                <a:solidFill>
                  <a:srgbClr val="000000"/>
                </a:solidFill>
                <a:effectLst/>
                <a:latin typeface="FandolSong-Bold"/>
              </a:rPr>
              <a:t>实时监控与威胁检测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：用户需要能够实时监控网络流量，并快速检测出异常行为和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潜在的网络攻击威胁，以便及时采取措施应对。 </a:t>
            </a:r>
            <a:endParaRPr lang="zh-CN" altLang="en-US" dirty="0"/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200" b="1" dirty="0">
                <a:solidFill>
                  <a:srgbClr val="000000"/>
                </a:solidFill>
                <a:effectLst/>
                <a:latin typeface="FandolSong-Bold"/>
              </a:rPr>
              <a:t>自动化分析与决策支持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：用户需要一个自动化的系统，能够对大量的网络流量数据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进行分析和处理，并提供有效的决策支持，帮助用户更好地应对网络安全挑战。 </a:t>
            </a:r>
            <a:endParaRPr lang="zh-CN" altLang="en-US" dirty="0"/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200" b="1" dirty="0">
                <a:solidFill>
                  <a:srgbClr val="000000"/>
                </a:solidFill>
                <a:effectLst/>
                <a:latin typeface="FandolSong-Bold"/>
              </a:rPr>
              <a:t>分析结果可视化呈现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：用户需要系统能够将复杂的网络流量数据以直观、易于理解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的方式进行可视化呈现，帮助用户深入了解网络安全状况和发现潜在的风险。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748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31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cap="all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更快地发布更多软件：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平均而言，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Docker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用户发布软件的频率比非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Docker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用户高出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7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倍。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Docker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让您能够根据需要频繁地发布单独的服务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cap="all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实现操作的标准化：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小型容器化应用程序可让用户轻松地进行部署、确定问题并通过回滚实施修复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cap="all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无缝迁移：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基于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Docker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的应用程序可以从本地开发机器无缝迁移到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AWS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上的生产部署环境中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cap="all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节省开支：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Docker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容器让您能够更轻松地在每个服务器上运行更多代码，从而提高利用率并节省开支</a:t>
            </a:r>
            <a:endParaRPr lang="zh-CN" altLang="en-US" b="1" i="0" cap="all" dirty="0">
              <a:solidFill>
                <a:srgbClr val="232F3E"/>
              </a:solidFill>
              <a:effectLst/>
              <a:latin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05192D"/>
              </a:solidFill>
              <a:effectLst/>
              <a:latin typeface="Studio-Feixen-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chemeClr val="accent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079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92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984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88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75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2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目前，在网络流量分析审计领域已经存在一些现行系统，它们尝试满足市场对于网络安全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的需求。然而，这些系统存在一些局限性和挑战： </a:t>
            </a:r>
            <a:endParaRPr lang="zh-CN" altLang="en-US" dirty="0"/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200" b="1" dirty="0">
                <a:solidFill>
                  <a:srgbClr val="000000"/>
                </a:solidFill>
                <a:effectLst/>
                <a:latin typeface="FandolSong-Bold"/>
              </a:rPr>
              <a:t>手动规则配置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：许多现行系统需要手动配置规则和模式来识别网络攻击行为，这对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于快速变化和复杂的网络攻击形式来说可能不够灵活和高效。 </a:t>
            </a:r>
            <a:endParaRPr lang="zh-CN" altLang="en-US" dirty="0"/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200" b="1" dirty="0">
                <a:solidFill>
                  <a:srgbClr val="000000"/>
                </a:solidFill>
                <a:effectLst/>
                <a:latin typeface="FandolSong-Bold"/>
              </a:rPr>
              <a:t>有限的机器学习应用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：一些系统尝试使用机器学习算法进行网络流量分析，但在实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际应用中，其应用范围有限，缺乏对多样性和复杂性网络攻击的全面覆盖。 </a:t>
            </a:r>
            <a:endParaRPr lang="zh-CN" altLang="en-US" dirty="0"/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200" b="1" dirty="0">
                <a:solidFill>
                  <a:srgbClr val="000000"/>
                </a:solidFill>
                <a:effectLst/>
                <a:latin typeface="FandolSong-Bold"/>
              </a:rPr>
              <a:t>数据处理和存储能力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：随着网络流量的不断增长，现行系统在数据处理和存储能力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方面可能面临挑战，无法满足大规模数据的高效处理和长期存储需求。 </a:t>
            </a:r>
            <a:endParaRPr lang="zh-CN" altLang="en-US" dirty="0"/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LMRoman10-Regular"/>
              </a:rPr>
              <a:t>• </a:t>
            </a:r>
            <a:r>
              <a:rPr lang="zh-CN" altLang="en-US" sz="1200" b="1" dirty="0">
                <a:solidFill>
                  <a:srgbClr val="000000"/>
                </a:solidFill>
                <a:effectLst/>
                <a:latin typeface="FandolSong-Bold"/>
              </a:rPr>
              <a:t>用户体验和交互性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：一些系统在用户界面设计和交互性方面存在不足，缺乏直观性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和易用性，使得用户难以快速获取所需信息和进行操作。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基于上述市场需求和现行系统的局限性，我们计划开发一种基于机器学习的网络流量分析 </a:t>
            </a:r>
            <a:endParaRPr lang="zh-CN" altLang="en-US" dirty="0"/>
          </a:p>
          <a:p>
            <a:r>
              <a:rPr lang="zh-CN" altLang="en-US" sz="1200" dirty="0">
                <a:solidFill>
                  <a:srgbClr val="000000"/>
                </a:solidFill>
                <a:effectLst/>
                <a:latin typeface="FandolSong-Regular"/>
              </a:rPr>
              <a:t>审计系统，可以弥补现有系统的不足，并提供更高效、更准确、更全面的网络安全解决方案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31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53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301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 err="1">
                <a:solidFill>
                  <a:srgbClr val="000000"/>
                </a:solidFill>
                <a:effectLst/>
                <a:latin typeface="LMRoman10-Regular"/>
              </a:rPr>
              <a:t>Wirecat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程序创建了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5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个类，分别为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MRoman10-Regular"/>
              </a:rPr>
              <a:t>MainWindow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MRoman10-Regular"/>
              </a:rPr>
              <a:t>DevWindow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, View, Filter, Sniffer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，并将 </a:t>
            </a:r>
            <a:endParaRPr lang="zh-CN" altLang="en-US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工具函数和数据结构定义封装在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utils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文件夹中。其中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GUI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模式用到了所有的类，而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CLI </a:t>
            </a:r>
            <a:endParaRPr lang="en-US" altLang="zh-CN" dirty="0"/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模式只用到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10-Regular"/>
              </a:rPr>
              <a:t>Sniffer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FandolSong-Regular"/>
              </a:rPr>
              <a:t>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860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264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47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336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4377" t="-28333" r="-14377" b="-388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04253" y="2455545"/>
            <a:ext cx="4114510" cy="558799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1304253" y="1756954"/>
            <a:ext cx="4114510" cy="698591"/>
          </a:xfrm>
          <a:noFill/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304253" y="3603987"/>
            <a:ext cx="4114510" cy="248371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304253" y="3913447"/>
            <a:ext cx="4114510" cy="248371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7619" t="-28614" r="-11125" b="-230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016502" y="2353504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6010729" y="3291705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4377" t="-28333" r="-14377" b="-388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149913" y="2806752"/>
            <a:ext cx="3985202" cy="1189893"/>
          </a:xfrm>
          <a:noFill/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13" y="4208228"/>
            <a:ext cx="3985202" cy="310871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149913" y="4578175"/>
            <a:ext cx="3985202" cy="310871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0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microsoft.com/office/2007/relationships/hdphoto" Target="../media/hdphoto5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image" Target="../media/image5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image" Target="../media/image57.png"/><Relationship Id="rId5" Type="http://schemas.openxmlformats.org/officeDocument/2006/relationships/image" Target="../media/image6.pn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jpe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27.sv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92D7AC1-9B1D-47D3-C4BC-5A5112A454F0}"/>
              </a:ext>
            </a:extLst>
          </p:cNvPr>
          <p:cNvGrpSpPr/>
          <p:nvPr/>
        </p:nvGrpSpPr>
        <p:grpSpPr>
          <a:xfrm>
            <a:off x="1304253" y="2946801"/>
            <a:ext cx="7865873" cy="735874"/>
            <a:chOff x="1304253" y="2769327"/>
            <a:chExt cx="5788878" cy="73587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BAEC813-6756-46E8-AAA4-D0867CD8C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" t="11237" r="1732" b="20847"/>
            <a:stretch/>
          </p:blipFill>
          <p:spPr>
            <a:xfrm>
              <a:off x="3495889" y="2769327"/>
              <a:ext cx="3597242" cy="735874"/>
            </a:xfrm>
            <a:prstGeom prst="rect">
              <a:avLst/>
            </a:prstGeom>
          </p:spPr>
        </p:pic>
        <p:cxnSp>
          <p:nvCxnSpPr>
            <p:cNvPr id="8" name="直接连接符 7"/>
            <p:cNvCxnSpPr>
              <a:cxnSpLocks/>
            </p:cNvCxnSpPr>
            <p:nvPr/>
          </p:nvCxnSpPr>
          <p:spPr>
            <a:xfrm>
              <a:off x="1304253" y="3340895"/>
              <a:ext cx="2191636" cy="0"/>
            </a:xfrm>
            <a:prstGeom prst="line">
              <a:avLst/>
            </a:prstGeom>
            <a:ln w="952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04253" y="2602004"/>
            <a:ext cx="6384941" cy="558799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基于机器学习的网络流量分析审计系统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04253" y="1629446"/>
            <a:ext cx="4114510" cy="698591"/>
          </a:xfrm>
        </p:spPr>
        <p:txBody>
          <a:bodyPr>
            <a:noAutofit/>
          </a:bodyPr>
          <a:lstStyle/>
          <a:p>
            <a:r>
              <a:rPr lang="en-US" altLang="zh-CN" sz="6600" dirty="0" err="1">
                <a:solidFill>
                  <a:schemeClr val="tx2">
                    <a:lumMod val="50000"/>
                  </a:schemeClr>
                </a:solidFill>
              </a:rPr>
              <a:t>TrafficCat</a:t>
            </a:r>
            <a:endParaRPr lang="zh-CN" altLang="en-US" sz="6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04253" y="3695515"/>
            <a:ext cx="6216220" cy="309453"/>
          </a:xfrm>
        </p:spPr>
        <p:txBody>
          <a:bodyPr>
            <a:noAutofit/>
          </a:bodyPr>
          <a:lstStyle/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小组成员：郑宇森 王鑫 姜来 赵鸿宇 韩志鹏 喻路稀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304253" y="4187365"/>
            <a:ext cx="4114510" cy="248371"/>
          </a:xfrm>
        </p:spPr>
        <p:txBody>
          <a:bodyPr>
            <a:noAutofit/>
          </a:bodyPr>
          <a:lstStyle/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日期：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2023/5/31</a:t>
            </a:r>
            <a:endParaRPr lang="en-US" alt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8D5E43-EF96-4DC0-9B54-026D97D9F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55" y="108531"/>
            <a:ext cx="2095515" cy="652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821" y="-266007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</a:rPr>
              <a:t>WireCat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功能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包过滤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7" name="矩形: 圆角 60">
            <a:extLst>
              <a:ext uri="{FF2B5EF4-FFF2-40B4-BE49-F238E27FC236}">
                <a16:creationId xmlns:a16="http://schemas.microsoft.com/office/drawing/2014/main" id="{07B1CF1F-0E91-06DA-423C-B4B416ADFFE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92337" y="870416"/>
            <a:ext cx="9807326" cy="9143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包过滤：在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GUI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模式中，能够在过滤框中输入源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/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目的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IP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地址、源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/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目的端口、协议等条件，从已抓获的数据包中过滤出满足条件的包。</a:t>
            </a:r>
            <a:endParaRPr lang="en-US" altLang="zh-CN" sz="2000" b="1" dirty="0">
              <a:solidFill>
                <a:srgbClr val="2D6F83"/>
              </a:solidFill>
              <a:cs typeface="+mn-ea"/>
              <a:sym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3F3D898-BC68-0435-20A3-AA7D8ABB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98" y="2043158"/>
            <a:ext cx="9785465" cy="41193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083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821" y="-266007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</a:rPr>
              <a:t>WireCat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功能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包过滤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7" name="矩形: 圆角 60">
            <a:extLst>
              <a:ext uri="{FF2B5EF4-FFF2-40B4-BE49-F238E27FC236}">
                <a16:creationId xmlns:a16="http://schemas.microsoft.com/office/drawing/2014/main" id="{07B1CF1F-0E91-06DA-423C-B4B416ADFFE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92337" y="870416"/>
            <a:ext cx="9807326" cy="9143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包过滤：在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GUI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模式中，能够在过滤框中输入源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/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目的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IP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地址、源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/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目的端口、协议等条件，从已抓获的数据包中过滤出满足条件的包。</a:t>
            </a:r>
            <a:endParaRPr lang="en-US" altLang="zh-CN" sz="2000" b="1" dirty="0">
              <a:solidFill>
                <a:srgbClr val="2D6F83"/>
              </a:solidFill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E8315F-90E2-CC78-377A-71181772535C}"/>
              </a:ext>
            </a:extLst>
          </p:cNvPr>
          <p:cNvGrpSpPr/>
          <p:nvPr/>
        </p:nvGrpSpPr>
        <p:grpSpPr>
          <a:xfrm>
            <a:off x="3094622" y="2086746"/>
            <a:ext cx="5334959" cy="4591603"/>
            <a:chOff x="3192563" y="2167612"/>
            <a:chExt cx="5334959" cy="4591603"/>
          </a:xfrm>
        </p:grpSpPr>
        <p:sp>
          <p:nvSpPr>
            <p:cNvPr id="6" name="îšlîḑe">
              <a:extLst>
                <a:ext uri="{FF2B5EF4-FFF2-40B4-BE49-F238E27FC236}">
                  <a16:creationId xmlns:a16="http://schemas.microsoft.com/office/drawing/2014/main" id="{07C7AEBD-4535-3A1B-9A9C-3EF0380D2799}"/>
                </a:ext>
              </a:extLst>
            </p:cNvPr>
            <p:cNvSpPr/>
            <p:nvPr/>
          </p:nvSpPr>
          <p:spPr>
            <a:xfrm>
              <a:off x="4909931" y="6343653"/>
              <a:ext cx="1704342" cy="415562"/>
            </a:xfrm>
            <a:prstGeom prst="roundRect">
              <a:avLst>
                <a:gd name="adj" fmla="val 11836"/>
              </a:avLst>
            </a:prstGeom>
            <a:pattFill prst="lt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对协议进行过滤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3B9F1AF-30B2-E3E0-FB21-FCCBD9049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563" y="2167612"/>
              <a:ext cx="5334959" cy="40194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4C03964-FAB8-2A2C-4290-0E478E33BA60}"/>
                </a:ext>
              </a:extLst>
            </p:cNvPr>
            <p:cNvGrpSpPr/>
            <p:nvPr/>
          </p:nvGrpSpPr>
          <p:grpSpPr>
            <a:xfrm>
              <a:off x="5952828" y="3944448"/>
              <a:ext cx="1657683" cy="465755"/>
              <a:chOff x="9046752" y="3250510"/>
              <a:chExt cx="1814437" cy="540887"/>
            </a:xfrm>
          </p:grpSpPr>
          <p:sp>
            <p:nvSpPr>
              <p:cNvPr id="10" name="îŝḻïdé">
                <a:extLst>
                  <a:ext uri="{FF2B5EF4-FFF2-40B4-BE49-F238E27FC236}">
                    <a16:creationId xmlns:a16="http://schemas.microsoft.com/office/drawing/2014/main" id="{7525764D-03E7-37FA-795D-60FDABA8CD85}"/>
                  </a:ext>
                </a:extLst>
              </p:cNvPr>
              <p:cNvSpPr txBox="1"/>
              <p:nvPr/>
            </p:nvSpPr>
            <p:spPr bwMode="auto">
              <a:xfrm>
                <a:off x="9442913" y="3270104"/>
                <a:ext cx="1418276" cy="441805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none" lIns="90000" tIns="46800" rIns="90000" bIns="4680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Georgia" panose="02040502050405020303" pitchFamily="18" charset="0"/>
                    <a:cs typeface="宋体" panose="02010600030101010101" pitchFamily="2" charset="-122"/>
                  </a:rPr>
                  <a:t>-p</a:t>
                </a:r>
                <a:r>
                  <a:rPr lang="en-US" altLang="zh-CN" sz="1800" spc="145" dirty="0">
                    <a:effectLst/>
                    <a:latin typeface="Georgia" panose="02040502050405020303" pitchFamily="18" charset="0"/>
                    <a:ea typeface="Georgia" panose="02040502050405020303" pitchFamily="18" charset="0"/>
                    <a:cs typeface="宋体" panose="02010600030101010101" pitchFamily="2" charset="-122"/>
                  </a:rPr>
                  <a:t> 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Georgia" panose="02040502050405020303" pitchFamily="18" charset="0"/>
                    <a:cs typeface="宋体" panose="02010600030101010101" pitchFamily="2" charset="-122"/>
                  </a:rPr>
                  <a:t>UDP</a:t>
                </a:r>
                <a:endParaRPr lang="en-US" altLang="zh-CN" sz="2000" b="1" dirty="0"/>
              </a:p>
            </p:txBody>
          </p:sp>
          <p:pic>
            <p:nvPicPr>
              <p:cNvPr id="11" name="Picture 2" descr="Magnifying glass or search icon, flat vector graphic on isolated background.">
                <a:extLst>
                  <a:ext uri="{FF2B5EF4-FFF2-40B4-BE49-F238E27FC236}">
                    <a16:creationId xmlns:a16="http://schemas.microsoft.com/office/drawing/2014/main" id="{85CC216B-E100-5746-46E5-44166BC5B5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1792" b="62181" l="22444" r="861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79" t="16744" r="5876" b="32770"/>
              <a:stretch/>
            </p:blipFill>
            <p:spPr bwMode="auto">
              <a:xfrm>
                <a:off x="9046752" y="3250510"/>
                <a:ext cx="792323" cy="540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8426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821" y="-266007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</a:rPr>
              <a:t>WireCat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其余功能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7" name="矩形: 圆角 60">
            <a:extLst>
              <a:ext uri="{FF2B5EF4-FFF2-40B4-BE49-F238E27FC236}">
                <a16:creationId xmlns:a16="http://schemas.microsoft.com/office/drawing/2014/main" id="{07B1CF1F-0E91-06DA-423C-B4B416ADFFE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20170" y="1252622"/>
            <a:ext cx="9807326" cy="36046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包查询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：在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GUI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模式中能根据一定的查询条件（如包内容包含“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SEARCH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”）显示所有满足查询条件的数据包。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IP</a:t>
            </a:r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分片重组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：在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GUI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模式中，对于选中的数据包，若满足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IP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重组条件，能够对其进行重组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包保存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：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停止抓包之后，数据包可以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.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pcap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文件的格式保存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26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821" y="-266007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</a:rPr>
              <a:t>Tshark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工具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—</a:t>
            </a:r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</a:rPr>
              <a:t>Pcap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文件转为</a:t>
            </a:r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3" name="矩形: 圆角 60">
            <a:extLst>
              <a:ext uri="{FF2B5EF4-FFF2-40B4-BE49-F238E27FC236}">
                <a16:creationId xmlns:a16="http://schemas.microsoft.com/office/drawing/2014/main" id="{37D0B61F-548F-F546-15E0-9895E75FC0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44177" y="1180426"/>
            <a:ext cx="9866893" cy="4497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Pcap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文件格式是一种二进制格式，支持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纳秒级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精度的时间戳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Wireshark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、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Tcpdump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或 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WinDump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等主流网络分析器捕获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TCP/IP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数据包后存盘的文件格式就是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.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pcap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文件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使用 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tshark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工具将 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pcap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文件进一步转换为 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json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文件，方便后续流量分析过程的进行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09A5BEB-C4E0-451B-11BE-33027EC9C3F4}"/>
              </a:ext>
            </a:extLst>
          </p:cNvPr>
          <p:cNvGrpSpPr/>
          <p:nvPr/>
        </p:nvGrpSpPr>
        <p:grpSpPr>
          <a:xfrm>
            <a:off x="2848424" y="2932262"/>
            <a:ext cx="5515920" cy="1435885"/>
            <a:chOff x="2891968" y="4464618"/>
            <a:chExt cx="5515920" cy="1435885"/>
          </a:xfrm>
        </p:grpSpPr>
        <p:pic>
          <p:nvPicPr>
            <p:cNvPr id="22530" name="Picture 2">
              <a:extLst>
                <a:ext uri="{FF2B5EF4-FFF2-40B4-BE49-F238E27FC236}">
                  <a16:creationId xmlns:a16="http://schemas.microsoft.com/office/drawing/2014/main" id="{3FEDE924-B8F1-933E-27E5-A219232DB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819" y="4464618"/>
              <a:ext cx="934679" cy="934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2" name="Picture 4" descr="PCAP file icon">
              <a:extLst>
                <a:ext uri="{FF2B5EF4-FFF2-40B4-BE49-F238E27FC236}">
                  <a16:creationId xmlns:a16="http://schemas.microsoft.com/office/drawing/2014/main" id="{9D20C70E-29F0-8B48-72C4-42172D0B9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1968" y="4730199"/>
              <a:ext cx="1170304" cy="1170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8" name="Picture 10">
              <a:extLst>
                <a:ext uri="{FF2B5EF4-FFF2-40B4-BE49-F238E27FC236}">
                  <a16:creationId xmlns:a16="http://schemas.microsoft.com/office/drawing/2014/main" id="{81D9B2ED-96E8-9107-C8FB-2124135B4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090" y="4612705"/>
              <a:ext cx="1287798" cy="1287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3A733B4-AB86-9521-D5FE-523B0B4DDE7F}"/>
              </a:ext>
            </a:extLst>
          </p:cNvPr>
          <p:cNvCxnSpPr>
            <a:cxnSpLocks/>
          </p:cNvCxnSpPr>
          <p:nvPr/>
        </p:nvCxnSpPr>
        <p:spPr>
          <a:xfrm>
            <a:off x="4192555" y="3946556"/>
            <a:ext cx="2883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</a:rPr>
              <a:t>MinIO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对象存储数据库</a:t>
            </a:r>
          </a:p>
        </p:txBody>
      </p:sp>
      <p:sp>
        <p:nvSpPr>
          <p:cNvPr id="2" name="矩形: 圆角 60">
            <a:extLst>
              <a:ext uri="{FF2B5EF4-FFF2-40B4-BE49-F238E27FC236}">
                <a16:creationId xmlns:a16="http://schemas.microsoft.com/office/drawing/2014/main" id="{75D0139C-4FC7-A6D0-7AE8-D1185521259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52631" y="957622"/>
            <a:ext cx="9734419" cy="19311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不同于传统的关系型数据库，需要将数据拆分为表格形式的行和列进行存储，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MinIO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以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对象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为基本单位进行管理和存储，对象数据可以是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任意类型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的二进制数据，例如图像、视频、 文档等。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因此，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MinIO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很适合存储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大文件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和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非结构化数据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，很适合我们的流量分析与审计系统的应用场景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124" name="Picture 4" descr="Visual comparison of objects and tables">
            <a:extLst>
              <a:ext uri="{FF2B5EF4-FFF2-40B4-BE49-F238E27FC236}">
                <a16:creationId xmlns:a16="http://schemas.microsoft.com/office/drawing/2014/main" id="{285A62D6-78EA-73D7-21B8-AEB404BDE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4849" r="4159" b="1000"/>
          <a:stretch/>
        </p:blipFill>
        <p:spPr bwMode="auto">
          <a:xfrm>
            <a:off x="2362200" y="3208912"/>
            <a:ext cx="6648450" cy="30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9" name="645b43bb-2443-4ed5-88fb-c76016db8d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15950" y="1948634"/>
            <a:ext cx="11194321" cy="3328216"/>
            <a:chOff x="615950" y="1915659"/>
            <a:chExt cx="11194321" cy="3328216"/>
          </a:xfrm>
        </p:grpSpPr>
        <p:sp>
          <p:nvSpPr>
            <p:cNvPr id="10" name="iSliḍe"/>
            <p:cNvSpPr/>
            <p:nvPr/>
          </p:nvSpPr>
          <p:spPr bwMode="auto">
            <a:xfrm flipH="1">
              <a:off x="615950" y="2297475"/>
              <a:ext cx="5486402" cy="762113"/>
            </a:xfrm>
            <a:prstGeom prst="rightArrow">
              <a:avLst>
                <a:gd name="adj1" fmla="val 74639"/>
                <a:gd name="adj2" fmla="val 4935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r>
                <a:rPr lang="zh-CN" altLang="en-US" sz="2400" b="1" dirty="0">
                  <a:solidFill>
                    <a:srgbClr val="000000"/>
                  </a:solidFill>
                  <a:effectLst/>
                  <a:latin typeface="FandolSong-Bold"/>
                </a:rPr>
                <a:t>高可扩展性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išḷîdé"/>
            <p:cNvSpPr/>
            <p:nvPr/>
          </p:nvSpPr>
          <p:spPr bwMode="auto">
            <a:xfrm>
              <a:off x="6261102" y="4041251"/>
              <a:ext cx="5549169" cy="726374"/>
            </a:xfrm>
            <a:prstGeom prst="rightArrow">
              <a:avLst>
                <a:gd name="adj1" fmla="val 74639"/>
                <a:gd name="adj2" fmla="val 4935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r"/>
              <a:r>
                <a:rPr lang="zh-CN" altLang="en-US" sz="2400" b="1" dirty="0">
                  <a:solidFill>
                    <a:srgbClr val="000000"/>
                  </a:solidFill>
                  <a:effectLst/>
                  <a:latin typeface="FandolSong-Bold"/>
                </a:rPr>
                <a:t>高性能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ï$1íďe"/>
            <p:cNvSpPr/>
            <p:nvPr/>
          </p:nvSpPr>
          <p:spPr>
            <a:xfrm>
              <a:off x="5484282" y="2980095"/>
              <a:ext cx="1323781" cy="13237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ïşľíḑe"/>
            <p:cNvSpPr/>
            <p:nvPr/>
          </p:nvSpPr>
          <p:spPr bwMode="auto">
            <a:xfrm>
              <a:off x="933455" y="3301348"/>
              <a:ext cx="3368672" cy="1942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>
                  <a:solidFill>
                    <a:srgbClr val="000000"/>
                  </a:solidFill>
                  <a:effectLst/>
                  <a:latin typeface="LMRoman10-Regular"/>
                </a:rPr>
                <a:t>MinIO</a:t>
              </a:r>
              <a:r>
                <a:rPr lang="en-US" altLang="zh-CN" dirty="0">
                  <a:solidFill>
                    <a:srgbClr val="000000"/>
                  </a:solidFill>
                  <a:effectLst/>
                  <a:latin typeface="LMRoman10-Regular"/>
                </a:rPr>
                <a:t> </a:t>
              </a:r>
              <a:r>
                <a:rPr lang="zh-CN" altLang="en-US" dirty="0">
                  <a:solidFill>
                    <a:srgbClr val="000000"/>
                  </a:solidFill>
                  <a:effectLst/>
                  <a:latin typeface="FandolSong-Regular"/>
                </a:rPr>
                <a:t>轻松地通过添加更多的节点来满足</a:t>
              </a:r>
              <a:r>
                <a:rPr lang="zh-CN" altLang="en-US" dirty="0">
                  <a:solidFill>
                    <a:schemeClr val="accent3">
                      <a:lumMod val="50000"/>
                    </a:schemeClr>
                  </a:solidFill>
                  <a:effectLst/>
                  <a:latin typeface="FandolSong-Regular"/>
                </a:rPr>
                <a:t>不断增长的数据包存储需求</a:t>
              </a:r>
              <a:r>
                <a:rPr lang="zh-CN" altLang="en-US" dirty="0">
                  <a:solidFill>
                    <a:srgbClr val="000000"/>
                  </a:solidFill>
                  <a:effectLst/>
                  <a:latin typeface="FandolSong-Regular"/>
                </a:rPr>
                <a:t>。</a:t>
              </a:r>
              <a:endParaRPr lang="en-US" altLang="zh-CN" dirty="0">
                <a:solidFill>
                  <a:srgbClr val="000000"/>
                </a:solidFill>
                <a:effectLst/>
                <a:latin typeface="FandolSong-Regular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rgbClr val="000000"/>
                </a:solidFill>
                <a:effectLst/>
                <a:latin typeface="FandolSong-Regular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effectLst/>
                  <a:latin typeface="FandolSong-Regular"/>
                </a:rPr>
                <a:t>这使得我们可以处理大规模的网络流量数据包集合，包括大量的文件和高并发访问</a:t>
              </a:r>
              <a:endParaRPr lang="en-US" altLang="zh-CN" dirty="0"/>
            </a:p>
          </p:txBody>
        </p:sp>
        <p:sp>
          <p:nvSpPr>
            <p:cNvPr id="16" name="íşlïḋè"/>
            <p:cNvSpPr/>
            <p:nvPr/>
          </p:nvSpPr>
          <p:spPr bwMode="auto">
            <a:xfrm>
              <a:off x="7902577" y="1915659"/>
              <a:ext cx="3368672" cy="182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effectLst/>
                  <a:latin typeface="FandolSong-Regular"/>
                </a:rPr>
                <a:t>使用</a:t>
              </a:r>
              <a:r>
                <a:rPr lang="zh-CN" altLang="en-US" dirty="0">
                  <a:solidFill>
                    <a:schemeClr val="accent3">
                      <a:lumMod val="50000"/>
                    </a:schemeClr>
                  </a:solidFill>
                  <a:effectLst/>
                  <a:latin typeface="FandolSong-Regular"/>
                </a:rPr>
                <a:t>并行处理和分布式架构</a:t>
              </a:r>
              <a:r>
                <a:rPr lang="zh-CN" altLang="en-US" dirty="0">
                  <a:solidFill>
                    <a:srgbClr val="000000"/>
                  </a:solidFill>
                  <a:effectLst/>
                  <a:latin typeface="FandolSong-Regular"/>
                </a:rPr>
                <a:t>，以实现高吞吐量和低延迟的数据访问</a:t>
              </a:r>
              <a:endParaRPr lang="en-US" altLang="zh-CN" dirty="0">
                <a:solidFill>
                  <a:srgbClr val="000000"/>
                </a:solidFill>
                <a:effectLst/>
                <a:latin typeface="FandolSong-Regular"/>
              </a:endParaRPr>
            </a:p>
            <a:p>
              <a:endParaRPr lang="en-US" altLang="zh-CN" dirty="0">
                <a:solidFill>
                  <a:srgbClr val="000000"/>
                </a:solidFill>
                <a:effectLst/>
                <a:latin typeface="FandolSong-Regular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effectLst/>
                  <a:latin typeface="FandolSong-Regular"/>
                </a:rPr>
                <a:t>有助于更高效地处理和分析大量的网络流量数据包</a:t>
              </a:r>
              <a:endParaRPr lang="en-US" altLang="zh-CN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4161096F-6CCF-429E-AD52-301B7965B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EC67891-4F81-45BF-AE26-CE42CD9F43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4F87AE-F75E-0B82-FC24-819171A1F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27" y="2206291"/>
            <a:ext cx="3341967" cy="251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D2A8F9C-1D4D-4F8B-8D38-0374FF00E47F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</a:rPr>
              <a:t>MinIO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优势</a:t>
            </a:r>
          </a:p>
        </p:txBody>
      </p:sp>
    </p:spTree>
    <p:extLst>
      <p:ext uri="{BB962C8B-B14F-4D97-AF65-F5344CB8AC3E}">
        <p14:creationId xmlns:p14="http://schemas.microsoft.com/office/powerpoint/2010/main" val="124185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</a:rPr>
              <a:t>MinIO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数据存储实现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972BF1A-C078-0AF3-DA47-49981685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5" y="2252656"/>
            <a:ext cx="11376044" cy="2763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4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160C1C1A-5B12-04B0-B2B0-6DDD6A1D32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 dirty="0"/>
          </a:p>
        </p:txBody>
      </p:sp>
      <p:grpSp>
        <p:nvGrpSpPr>
          <p:cNvPr id="8" name="iṡlïḋe"/>
          <p:cNvGrpSpPr/>
          <p:nvPr/>
        </p:nvGrpSpPr>
        <p:grpSpPr>
          <a:xfrm>
            <a:off x="1587" y="3292092"/>
            <a:ext cx="12188825" cy="3639485"/>
            <a:chOff x="3175" y="2656396"/>
            <a:chExt cx="12188825" cy="4233487"/>
          </a:xfrm>
        </p:grpSpPr>
        <p:sp>
          <p:nvSpPr>
            <p:cNvPr id="30" name="ïṣļiḑe"/>
            <p:cNvSpPr/>
            <p:nvPr/>
          </p:nvSpPr>
          <p:spPr bwMode="auto">
            <a:xfrm>
              <a:off x="10164502" y="5375511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ľíďê"/>
            <p:cNvSpPr/>
            <p:nvPr/>
          </p:nvSpPr>
          <p:spPr bwMode="auto">
            <a:xfrm>
              <a:off x="8129058" y="4353817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ḻîde"/>
            <p:cNvSpPr/>
            <p:nvPr/>
          </p:nvSpPr>
          <p:spPr bwMode="auto">
            <a:xfrm>
              <a:off x="6098382" y="4962385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lïḍe"/>
            <p:cNvSpPr/>
            <p:nvPr/>
          </p:nvSpPr>
          <p:spPr bwMode="auto">
            <a:xfrm>
              <a:off x="4069295" y="4628809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ṥľîḍé"/>
            <p:cNvSpPr/>
            <p:nvPr/>
          </p:nvSpPr>
          <p:spPr bwMode="auto">
            <a:xfrm>
              <a:off x="2035441" y="4113886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ṩḻîḍè"/>
            <p:cNvSpPr/>
            <p:nvPr/>
          </p:nvSpPr>
          <p:spPr bwMode="auto">
            <a:xfrm>
              <a:off x="3175" y="4202867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ṡ1iḑe"/>
            <p:cNvSpPr/>
            <p:nvPr/>
          </p:nvSpPr>
          <p:spPr bwMode="auto">
            <a:xfrm flipH="1">
              <a:off x="3374787" y="2656396"/>
              <a:ext cx="3215950" cy="420160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4737A6F-090F-43EF-A3DD-445442B78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sp>
        <p:nvSpPr>
          <p:cNvPr id="49" name="标题 1">
            <a:extLst>
              <a:ext uri="{FF2B5EF4-FFF2-40B4-BE49-F238E27FC236}">
                <a16:creationId xmlns:a16="http://schemas.microsoft.com/office/drawing/2014/main" id="{97AF676F-7EC0-E74C-4FCC-85D92A143661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Dash Board 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网页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08B07E1-1A2B-5BFA-9412-2ED5DB48C8B2}"/>
              </a:ext>
            </a:extLst>
          </p:cNvPr>
          <p:cNvGrpSpPr/>
          <p:nvPr/>
        </p:nvGrpSpPr>
        <p:grpSpPr>
          <a:xfrm>
            <a:off x="543618" y="2771986"/>
            <a:ext cx="10600347" cy="4431538"/>
            <a:chOff x="598062" y="1117349"/>
            <a:chExt cx="10600347" cy="4431538"/>
          </a:xfrm>
        </p:grpSpPr>
        <p:cxnSp>
          <p:nvCxnSpPr>
            <p:cNvPr id="6" name="肘形连接符 5"/>
            <p:cNvCxnSpPr>
              <a:cxnSpLocks/>
              <a:stCxn id="28" idx="6"/>
            </p:cNvCxnSpPr>
            <p:nvPr/>
          </p:nvCxnSpPr>
          <p:spPr>
            <a:xfrm>
              <a:off x="6952468" y="1945859"/>
              <a:ext cx="3375090" cy="1274056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肘形连接符 6"/>
            <p:cNvCxnSpPr>
              <a:cxnSpLocks/>
              <a:stCxn id="28" idx="2"/>
            </p:cNvCxnSpPr>
            <p:nvPr/>
          </p:nvCxnSpPr>
          <p:spPr>
            <a:xfrm rot="10800000" flipV="1">
              <a:off x="1861262" y="1945859"/>
              <a:ext cx="3124748" cy="1274056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ís1ïḓè"/>
            <p:cNvSpPr/>
            <p:nvPr/>
          </p:nvSpPr>
          <p:spPr>
            <a:xfrm>
              <a:off x="4986010" y="1117349"/>
              <a:ext cx="1966458" cy="1657019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endParaRPr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iṧľiḍè"/>
            <p:cNvSpPr txBox="1"/>
            <p:nvPr/>
          </p:nvSpPr>
          <p:spPr>
            <a:xfrm>
              <a:off x="9460732" y="4189655"/>
              <a:ext cx="1737677" cy="659736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2500"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</a:rPr>
                <a:t>自动处理应用程序界面的布局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îṧlïdê"/>
            <p:cNvSpPr txBox="1"/>
            <p:nvPr/>
          </p:nvSpPr>
          <p:spPr>
            <a:xfrm>
              <a:off x="3686106" y="4179447"/>
              <a:ext cx="2108547" cy="881404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</a:rPr>
                <a:t>与大多数</a:t>
              </a:r>
              <a:r>
                <a:rPr lang="en-US" altLang="zh-CN" b="1" dirty="0">
                  <a:solidFill>
                    <a:schemeClr val="accent1"/>
                  </a:solidFill>
                </a:rPr>
                <a:t>Python</a:t>
              </a:r>
              <a:r>
                <a:rPr lang="zh-CN" altLang="en-US" b="1" dirty="0">
                  <a:solidFill>
                    <a:schemeClr val="accent1"/>
                  </a:solidFill>
                </a:rPr>
                <a:t>机器学习库兼容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íşḻíḍe"/>
            <p:cNvSpPr txBox="1"/>
            <p:nvPr/>
          </p:nvSpPr>
          <p:spPr>
            <a:xfrm>
              <a:off x="6764635" y="4102924"/>
              <a:ext cx="1806105" cy="881404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API</a:t>
              </a:r>
              <a:r>
                <a:rPr lang="zh-CN" altLang="en-US" b="1" dirty="0">
                  <a:solidFill>
                    <a:schemeClr val="accent1"/>
                  </a:solidFill>
                </a:rPr>
                <a:t>简单明了，易上手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24" name="ïṣḻiḍé"/>
            <p:cNvSpPr txBox="1"/>
            <p:nvPr/>
          </p:nvSpPr>
          <p:spPr>
            <a:xfrm>
              <a:off x="598062" y="4149895"/>
              <a:ext cx="2829422" cy="139899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 err="1">
                  <a:solidFill>
                    <a:schemeClr val="accent1"/>
                  </a:solidFill>
                </a:rPr>
                <a:t>Streamlit</a:t>
              </a:r>
              <a:r>
                <a:rPr lang="en-US" altLang="zh-CN" b="1" dirty="0">
                  <a:solidFill>
                    <a:schemeClr val="accent1"/>
                  </a:solidFill>
                </a:rPr>
                <a:t> </a:t>
              </a:r>
              <a:r>
                <a:rPr lang="zh-CN" altLang="en-US" b="1" dirty="0">
                  <a:solidFill>
                    <a:schemeClr val="accent1"/>
                  </a:solidFill>
                </a:rPr>
                <a:t>基于</a:t>
              </a:r>
              <a:r>
                <a:rPr lang="en-US" altLang="zh-CN" b="1" dirty="0">
                  <a:solidFill>
                    <a:schemeClr val="accent1"/>
                  </a:solidFill>
                </a:rPr>
                <a:t>tornado</a:t>
              </a:r>
              <a:r>
                <a:rPr lang="zh-CN" altLang="en-US" b="1" dirty="0">
                  <a:solidFill>
                    <a:schemeClr val="accent1"/>
                  </a:solidFill>
                </a:rPr>
                <a:t>框架，封装了大量互动组件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6" name="肘形连接符 25"/>
            <p:cNvCxnSpPr>
              <a:cxnSpLocks/>
              <a:stCxn id="28" idx="2"/>
            </p:cNvCxnSpPr>
            <p:nvPr/>
          </p:nvCxnSpPr>
          <p:spPr>
            <a:xfrm rot="10800000" flipV="1">
              <a:off x="4683362" y="1945859"/>
              <a:ext cx="302649" cy="1274056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cxnSpLocks/>
              <a:stCxn id="28" idx="6"/>
            </p:cNvCxnSpPr>
            <p:nvPr/>
          </p:nvCxnSpPr>
          <p:spPr>
            <a:xfrm>
              <a:off x="6952468" y="1945859"/>
              <a:ext cx="552992" cy="1274056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4" descr="Streamlit">
              <a:extLst>
                <a:ext uri="{FF2B5EF4-FFF2-40B4-BE49-F238E27FC236}">
                  <a16:creationId xmlns:a16="http://schemas.microsoft.com/office/drawing/2014/main" id="{505D79CB-EF4C-911D-2199-D4437F0A5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812" y="1185044"/>
              <a:ext cx="1915657" cy="112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06" name="Picture 2" descr="Python tornado">
              <a:extLst>
                <a:ext uri="{FF2B5EF4-FFF2-40B4-BE49-F238E27FC236}">
                  <a16:creationId xmlns:a16="http://schemas.microsoft.com/office/drawing/2014/main" id="{E7491C06-E74B-F30A-17C3-35C7D56A99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190" b="-445"/>
            <a:stretch/>
          </p:blipFill>
          <p:spPr bwMode="auto">
            <a:xfrm>
              <a:off x="1016067" y="3176021"/>
              <a:ext cx="1348503" cy="959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08" name="Picture 4">
              <a:extLst>
                <a:ext uri="{FF2B5EF4-FFF2-40B4-BE49-F238E27FC236}">
                  <a16:creationId xmlns:a16="http://schemas.microsoft.com/office/drawing/2014/main" id="{D6C61BAE-2227-221C-76D3-202074CDB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181" y="3222144"/>
              <a:ext cx="791372" cy="869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10" name="Picture 6" descr="Application-Programming-Interface-API-Explained-2">
              <a:extLst>
                <a:ext uri="{FF2B5EF4-FFF2-40B4-BE49-F238E27FC236}">
                  <a16:creationId xmlns:a16="http://schemas.microsoft.com/office/drawing/2014/main" id="{A96445CD-7268-7BCE-C274-67FA107A6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586" b="77974" l="44111" r="54111">
                          <a14:foregroundMark x1="48889" y1="71806" x2="52556" y2="779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15" t="15142" r="44540" b="16062"/>
            <a:stretch/>
          </p:blipFill>
          <p:spPr bwMode="auto">
            <a:xfrm>
              <a:off x="7168440" y="3043835"/>
              <a:ext cx="753564" cy="1042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矩形: 圆角 60">
            <a:extLst>
              <a:ext uri="{FF2B5EF4-FFF2-40B4-BE49-F238E27FC236}">
                <a16:creationId xmlns:a16="http://schemas.microsoft.com/office/drawing/2014/main" id="{F4660E29-14D2-6E52-9A17-7832ACD8A2D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91542" y="1097800"/>
            <a:ext cx="9807326" cy="1451388"/>
          </a:xfrm>
          <a:prstGeom prst="roundRect">
            <a:avLst/>
          </a:prstGeom>
          <a:solidFill>
            <a:srgbClr val="DFE7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我们的系统通过网页以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统计信息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和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图表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的形式呈现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流量分析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的结果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在构建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Dash Board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网页的过程中，我们团队采用了开源的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app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框架</a:t>
            </a: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Streamlit2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，帮助我们创建交互式的、美观的用户界面</a:t>
            </a:r>
            <a:endParaRPr lang="en-US" altLang="zh-CN" sz="2000" b="1" dirty="0">
              <a:solidFill>
                <a:srgbClr val="2D6F83"/>
              </a:solidFill>
              <a:cs typeface="+mn-ea"/>
              <a:sym typeface="+mn-lt"/>
            </a:endParaRPr>
          </a:p>
        </p:txBody>
      </p:sp>
      <p:pic>
        <p:nvPicPr>
          <p:cNvPr id="1028" name="Picture 4" descr="列表详情布局的线框图。">
            <a:extLst>
              <a:ext uri="{FF2B5EF4-FFF2-40B4-BE49-F238E27FC236}">
                <a16:creationId xmlns:a16="http://schemas.microsoft.com/office/drawing/2014/main" id="{CE3A78D5-D15A-2DD8-D9D6-39D060EA8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66" y="4900133"/>
            <a:ext cx="1075792" cy="67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4F5072-E0AB-9D4F-1956-909B29C44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81E18677-66B7-416D-83C4-AC05D1E9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sp>
        <p:nvSpPr>
          <p:cNvPr id="109" name="标题 1">
            <a:extLst>
              <a:ext uri="{FF2B5EF4-FFF2-40B4-BE49-F238E27FC236}">
                <a16:creationId xmlns:a16="http://schemas.microsoft.com/office/drawing/2014/main" id="{88884FC9-44C1-3C67-2DFE-0C79FE2B1D5E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Dash Board—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流量时序图</a:t>
            </a:r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DA56D246-9A38-1C32-7EEE-78C77D2F7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82" y="837973"/>
            <a:ext cx="8211879" cy="4122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4" name="矩形: 圆角 60">
            <a:extLst>
              <a:ext uri="{FF2B5EF4-FFF2-40B4-BE49-F238E27FC236}">
                <a16:creationId xmlns:a16="http://schemas.microsoft.com/office/drawing/2014/main" id="{6A119A48-A748-0F92-EC69-FF633890BCD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4558" y="5118124"/>
            <a:ext cx="9807326" cy="1476318"/>
          </a:xfrm>
          <a:prstGeom prst="roundRect">
            <a:avLst/>
          </a:prstGeom>
          <a:solidFill>
            <a:srgbClr val="DFE7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以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时间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为横坐标，展示流量的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变化趋势和波动情况</a:t>
            </a:r>
            <a:endParaRPr lang="en-US" altLang="zh-CN" sz="2000" b="1" dirty="0">
              <a:solidFill>
                <a:schemeClr val="accent1">
                  <a:lumMod val="60000"/>
                  <a:lumOff val="40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帮助用户了解流量时序特征，判断流量高峰，识别异常事件和分析流量的周期性模式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帮助用户快速把握流量的整体趋势和关键特征</a:t>
            </a:r>
            <a:r>
              <a:rPr lang="zh-CN" altLang="en-US" b="1" dirty="0">
                <a:solidFill>
                  <a:srgbClr val="000000"/>
                </a:solidFill>
                <a:latin typeface="FandolSong-Regular"/>
                <a:cs typeface="+mn-ea"/>
              </a:rPr>
              <a:t>。</a:t>
            </a:r>
            <a:endParaRPr lang="en-US" altLang="zh-CN" sz="2000" b="1" dirty="0">
              <a:solidFill>
                <a:srgbClr val="2D6F8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39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0CBF44-6BF7-3825-EED9-C1AD09594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81E18677-66B7-416D-83C4-AC05D1E9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sp>
        <p:nvSpPr>
          <p:cNvPr id="114" name="矩形: 圆角 60">
            <a:extLst>
              <a:ext uri="{FF2B5EF4-FFF2-40B4-BE49-F238E27FC236}">
                <a16:creationId xmlns:a16="http://schemas.microsoft.com/office/drawing/2014/main" id="{6A119A48-A748-0F92-EC69-FF633890BCD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446011" y="1384547"/>
            <a:ext cx="4486110" cy="4437316"/>
          </a:xfrm>
          <a:prstGeom prst="roundRect">
            <a:avLst/>
          </a:prstGeom>
          <a:solidFill>
            <a:srgbClr val="DFE7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以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表格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的形式呈现捕获的流量数据，包括时间戳、源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IP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地址、目的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IP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地址、协议类型、包大小等信息。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帮助用户进行快速的筛选、排序和过滤。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用户可以在输入框中输入流量的索引序号，查看该流量的详细层次结构内容</a:t>
            </a:r>
            <a:endParaRPr lang="en-US" altLang="zh-CN" sz="2000" b="1" dirty="0">
              <a:solidFill>
                <a:srgbClr val="2D6F83"/>
              </a:solidFill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DD2F3B-F37C-8AC0-111E-3678A19EDE64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Dash Board—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流量数据表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446E3B-DF77-94F1-1363-CE64B001A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494342"/>
            <a:ext cx="6645835" cy="4327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68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969091" y="2830810"/>
            <a:ext cx="2791596" cy="656792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需求分析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53250" y="2373173"/>
            <a:ext cx="1618346" cy="17621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22225">
                  <a:noFill/>
                </a:ln>
                <a:solidFill>
                  <a:schemeClr val="accent2">
                    <a:alpha val="73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dirty="0">
              <a:ln w="22225">
                <a:noFill/>
              </a:ln>
              <a:solidFill>
                <a:schemeClr val="accent2">
                  <a:alpha val="73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BC0435-9084-4CEC-8523-51338953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08" y="103614"/>
            <a:ext cx="2095515" cy="65246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A461BD9-4C56-4826-A184-4C4C5D981234}"/>
              </a:ext>
            </a:extLst>
          </p:cNvPr>
          <p:cNvGrpSpPr/>
          <p:nvPr/>
        </p:nvGrpSpPr>
        <p:grpSpPr>
          <a:xfrm>
            <a:off x="6040676" y="3440679"/>
            <a:ext cx="4694946" cy="295289"/>
            <a:chOff x="6140202" y="2830810"/>
            <a:chExt cx="4694946" cy="295289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59E9EE7-9A62-46E4-B973-4650B0F80914}"/>
                </a:ext>
              </a:extLst>
            </p:cNvPr>
            <p:cNvCxnSpPr/>
            <p:nvPr/>
          </p:nvCxnSpPr>
          <p:spPr>
            <a:xfrm>
              <a:off x="6140202" y="3059380"/>
              <a:ext cx="3265054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7B84F77-03F9-4CDE-98F5-45B1EF421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" t="17461" b="23675"/>
            <a:stretch/>
          </p:blipFill>
          <p:spPr>
            <a:xfrm>
              <a:off x="9140147" y="2830810"/>
              <a:ext cx="1695001" cy="295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4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FE431B-9F96-FB83-3BFE-7F1B815A9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81E18677-66B7-416D-83C4-AC05D1E9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sp>
        <p:nvSpPr>
          <p:cNvPr id="109" name="标题 1">
            <a:extLst>
              <a:ext uri="{FF2B5EF4-FFF2-40B4-BE49-F238E27FC236}">
                <a16:creationId xmlns:a16="http://schemas.microsoft.com/office/drawing/2014/main" id="{88884FC9-44C1-3C67-2DFE-0C79FE2B1D5E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Dash Board—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协议计数柱状图</a:t>
            </a:r>
          </a:p>
        </p:txBody>
      </p:sp>
      <p:sp>
        <p:nvSpPr>
          <p:cNvPr id="114" name="矩形: 圆角 60">
            <a:extLst>
              <a:ext uri="{FF2B5EF4-FFF2-40B4-BE49-F238E27FC236}">
                <a16:creationId xmlns:a16="http://schemas.microsoft.com/office/drawing/2014/main" id="{6A119A48-A748-0F92-EC69-FF633890BCD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38057" y="5296989"/>
            <a:ext cx="9807326" cy="1028699"/>
          </a:xfrm>
          <a:prstGeom prst="roundRect">
            <a:avLst/>
          </a:prstGeom>
          <a:solidFill>
            <a:srgbClr val="DFE7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统计各个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协议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在流量中的出现次数，并以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柱状图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的形式展示。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帮助用户了解不同协议的流量分布情况，识别主要协议和潜在的异常协议行为</a:t>
            </a:r>
            <a:endParaRPr lang="en-US" altLang="zh-CN" sz="2000" b="1" dirty="0">
              <a:solidFill>
                <a:srgbClr val="2D6F83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314587-E218-FA28-3FFE-8F55FC427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28" y="954928"/>
            <a:ext cx="8885912" cy="4149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84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EC25F0-030C-D986-7147-95FFA35C7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81E18677-66B7-416D-83C4-AC05D1E9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sp>
        <p:nvSpPr>
          <p:cNvPr id="109" name="标题 1">
            <a:extLst>
              <a:ext uri="{FF2B5EF4-FFF2-40B4-BE49-F238E27FC236}">
                <a16:creationId xmlns:a16="http://schemas.microsoft.com/office/drawing/2014/main" id="{88884FC9-44C1-3C67-2DFE-0C79FE2B1D5E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Dash Board—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源 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IP 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与目的 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IP 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地址计数饼状图</a:t>
            </a:r>
          </a:p>
        </p:txBody>
      </p:sp>
      <p:sp>
        <p:nvSpPr>
          <p:cNvPr id="114" name="矩形: 圆角 60">
            <a:extLst>
              <a:ext uri="{FF2B5EF4-FFF2-40B4-BE49-F238E27FC236}">
                <a16:creationId xmlns:a16="http://schemas.microsoft.com/office/drawing/2014/main" id="{6A119A48-A748-0F92-EC69-FF633890BCD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38057" y="5296989"/>
            <a:ext cx="9807326" cy="1028699"/>
          </a:xfrm>
          <a:prstGeom prst="roundRect">
            <a:avLst/>
          </a:prstGeom>
          <a:solidFill>
            <a:srgbClr val="DFE7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统计流量中不同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源 </a:t>
            </a: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IP 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地址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和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目的 </a:t>
            </a: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IP 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地址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的出现次数，并以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饼状图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的形式展示。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帮助用户快速了解流量的来源和目的地分布情况，发现与特定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IP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地址相关的流量模式或异常行为。</a:t>
            </a:r>
            <a:endParaRPr lang="en-US" altLang="zh-CN" sz="2000" b="1" dirty="0">
              <a:solidFill>
                <a:srgbClr val="2D6F83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0B405C-1386-4863-5040-0650AC133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7" y="840632"/>
            <a:ext cx="7986732" cy="4280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9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A3C41C-51FD-9D45-4D34-34B88CFFF6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81E18677-66B7-416D-83C4-AC05D1E9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sp>
        <p:nvSpPr>
          <p:cNvPr id="109" name="标题 1">
            <a:extLst>
              <a:ext uri="{FF2B5EF4-FFF2-40B4-BE49-F238E27FC236}">
                <a16:creationId xmlns:a16="http://schemas.microsoft.com/office/drawing/2014/main" id="{88884FC9-44C1-3C67-2DFE-0C79FE2B1D5E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Dash Board—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流量包大小饼状图</a:t>
            </a:r>
          </a:p>
        </p:txBody>
      </p:sp>
      <p:sp>
        <p:nvSpPr>
          <p:cNvPr id="114" name="矩形: 圆角 60">
            <a:extLst>
              <a:ext uri="{FF2B5EF4-FFF2-40B4-BE49-F238E27FC236}">
                <a16:creationId xmlns:a16="http://schemas.microsoft.com/office/drawing/2014/main" id="{6A119A48-A748-0F92-EC69-FF633890BCD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46574" y="1749287"/>
            <a:ext cx="5141843" cy="3359425"/>
          </a:xfrm>
          <a:prstGeom prst="roundRect">
            <a:avLst/>
          </a:prstGeom>
          <a:solidFill>
            <a:srgbClr val="DFE7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将流量按照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包大小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进行分组统计，并以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饼状图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的形式展示不同大小的流量比例。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帮助用户了解流量的大小分布情况，判断流量中是否存在异常的特大或特小包。这些异常的包可能是由于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网络拥塞、恶意攻击、数据损坏或传输错误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等因素引起的。</a:t>
            </a:r>
            <a:endParaRPr lang="en-US" altLang="zh-CN" sz="2000" b="1" dirty="0">
              <a:solidFill>
                <a:srgbClr val="2D6F83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8551F0-25CE-92B1-BC3C-8C23A5FBE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73" y="1080051"/>
            <a:ext cx="5530397" cy="4989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80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D68DC5-95C8-1901-8D43-9CA2A08E1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81E18677-66B7-416D-83C4-AC05D1E9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sp>
        <p:nvSpPr>
          <p:cNvPr id="109" name="标题 1">
            <a:extLst>
              <a:ext uri="{FF2B5EF4-FFF2-40B4-BE49-F238E27FC236}">
                <a16:creationId xmlns:a16="http://schemas.microsoft.com/office/drawing/2014/main" id="{88884FC9-44C1-3C67-2DFE-0C79FE2B1D5E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Dash Board—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端口计数饼状图</a:t>
            </a:r>
          </a:p>
        </p:txBody>
      </p:sp>
      <p:sp>
        <p:nvSpPr>
          <p:cNvPr id="114" name="矩形: 圆角 60">
            <a:extLst>
              <a:ext uri="{FF2B5EF4-FFF2-40B4-BE49-F238E27FC236}">
                <a16:creationId xmlns:a16="http://schemas.microsoft.com/office/drawing/2014/main" id="{6A119A48-A748-0F92-EC69-FF633890BCD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23168" y="2132720"/>
            <a:ext cx="5254487" cy="2783836"/>
          </a:xfrm>
          <a:prstGeom prst="roundRect">
            <a:avLst/>
          </a:prstGeom>
          <a:solidFill>
            <a:srgbClr val="DFE7ED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统计流量中不同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端口号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的出现次数，并以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饼状图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的形式展示。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帮助用户了解不同端口的流量分布情况，发现哪些端口被频繁连接，哪些不常用端口被连接，揭示与特定端口相关的流量模式或异常行为。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2D6F83"/>
              </a:solidFill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760AB-32FD-E6EC-5CBF-47CE5D35E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5" y="1185150"/>
            <a:ext cx="5446187" cy="4678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96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F4FCAD-0B8E-60E8-DD06-46FF7D3D6C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81E18677-66B7-416D-83C4-AC05D1E92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sp>
        <p:nvSpPr>
          <p:cNvPr id="109" name="标题 1">
            <a:extLst>
              <a:ext uri="{FF2B5EF4-FFF2-40B4-BE49-F238E27FC236}">
                <a16:creationId xmlns:a16="http://schemas.microsoft.com/office/drawing/2014/main" id="{88884FC9-44C1-3C67-2DFE-0C79FE2B1D5E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Dash Board—IP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拓扑关联图谱</a:t>
            </a:r>
          </a:p>
        </p:txBody>
      </p:sp>
      <p:sp>
        <p:nvSpPr>
          <p:cNvPr id="114" name="矩形: 圆角 60">
            <a:extLst>
              <a:ext uri="{FF2B5EF4-FFF2-40B4-BE49-F238E27FC236}">
                <a16:creationId xmlns:a16="http://schemas.microsoft.com/office/drawing/2014/main" id="{6A119A48-A748-0F92-EC69-FF633890BCD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23168" y="2132720"/>
            <a:ext cx="5254487" cy="2783836"/>
          </a:xfrm>
          <a:prstGeom prst="roundRect">
            <a:avLst/>
          </a:prstGeom>
          <a:solidFill>
            <a:srgbClr val="DFE7ED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基于流量中的源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IP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和目的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IP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地址，绘制网络中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不同 </a:t>
            </a: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IP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之间的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关联关系图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。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帮助用户直观地了解网络中不同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IP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之间的通信情况和连接模式，有助于发现潜在的网络异常或异常流量行为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414D7B-8D85-5EB9-87B0-2732FB7DCE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" t="3337" r="48881" b="8489"/>
          <a:stretch/>
        </p:blipFill>
        <p:spPr>
          <a:xfrm>
            <a:off x="841513" y="1197528"/>
            <a:ext cx="5254487" cy="4462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19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机器学习模型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原始数据集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KDD Cup99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矩形: 圆角 60">
            <a:extLst>
              <a:ext uri="{FF2B5EF4-FFF2-40B4-BE49-F238E27FC236}">
                <a16:creationId xmlns:a16="http://schemas.microsoft.com/office/drawing/2014/main" id="{75D0139C-4FC7-A6D0-7AE8-D1185521259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02965" y="1855967"/>
            <a:ext cx="9930614" cy="3585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KDD Cup99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的原始数据来自于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KDD CUP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竞赛。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实验的训练数据为 </a:t>
            </a:r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7 </a:t>
            </a:r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周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的网络流量，这些网络流量包含有约 </a:t>
            </a:r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500 </a:t>
            </a:r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万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条网络连接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;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实验的测试数据为 </a:t>
            </a:r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2 </a:t>
            </a:r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周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的网络流量， 包含有约 </a:t>
            </a:r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200 </a:t>
            </a:r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万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条网络连接。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KDD99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数据集是网络入侵检测领域的</a:t>
            </a:r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事实 </a:t>
            </a:r>
            <a:r>
              <a:rPr lang="en-US" altLang="zh-CN" sz="2400" b="1" dirty="0" err="1">
                <a:solidFill>
                  <a:schemeClr val="accent3">
                    <a:lumMod val="50000"/>
                  </a:schemeClr>
                </a:solidFill>
                <a:cs typeface="+mn-ea"/>
              </a:rPr>
              <a:t>Benckmark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，为基于计算智能的网络入侵检测研究奠定基础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DF79FEC4-C40B-B26B-62F6-BAB9EE295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93" b="97010" l="9907" r="89907">
                        <a14:foregroundMark x1="33832" y1="8970" x2="42430" y2="8970"/>
                        <a14:foregroundMark x1="28598" y1="92027" x2="48224" y2="97010"/>
                        <a14:foregroundMark x1="48224" y1="97010" x2="51776" y2="96678"/>
                        <a14:foregroundMark x1="31215" y1="2658" x2="22056" y2="1993"/>
                        <a14:foregroundMark x1="54579" y1="12292" x2="54766" y2="42193"/>
                        <a14:foregroundMark x1="54019" y1="12957" x2="54766" y2="28904"/>
                        <a14:foregroundMark x1="54953" y1="27907" x2="54019" y2="41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8" t="1" r="13367" b="-1865"/>
          <a:stretch/>
        </p:blipFill>
        <p:spPr bwMode="auto">
          <a:xfrm>
            <a:off x="-350206" y="840632"/>
            <a:ext cx="2860646" cy="218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7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机器学习模型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原始数据集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KDD Cup99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6E326458-C86D-6CD8-7175-30DF27607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63" y="838993"/>
            <a:ext cx="7808787" cy="5607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6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分布式训练</a:t>
            </a:r>
          </a:p>
        </p:txBody>
      </p:sp>
      <p:sp>
        <p:nvSpPr>
          <p:cNvPr id="2" name="矩形: 圆角 60">
            <a:extLst>
              <a:ext uri="{FF2B5EF4-FFF2-40B4-BE49-F238E27FC236}">
                <a16:creationId xmlns:a16="http://schemas.microsoft.com/office/drawing/2014/main" id="{0D8D0C1B-FAB8-C527-D357-0124C98B0DB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467593" y="864628"/>
            <a:ext cx="7179778" cy="48457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kdd99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的原始数据集规模较大，特征较多。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我们通过</a:t>
            </a:r>
            <a:r>
              <a:rPr lang="zh-CN" altLang="en-US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分布式架构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训练我们的模型，将计算任务分布在多个计算节点上进行并行计算，充分利用集群或分布式系统的计算资源，提高训练速度和效率。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我们使用开源的无服务器平台 </a:t>
            </a:r>
            <a:r>
              <a:rPr lang="en-US" altLang="zh-CN" sz="2400" b="1" dirty="0" err="1">
                <a:solidFill>
                  <a:schemeClr val="accent3">
                    <a:lumMod val="50000"/>
                  </a:schemeClr>
                </a:solidFill>
                <a:cs typeface="+mn-ea"/>
              </a:rPr>
              <a:t>OpenWhisk</a:t>
            </a:r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搭建了分布式训练框架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98FB64-4C3E-BA5E-D70A-BF29C5C009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4" r="17639" b="1877"/>
          <a:stretch/>
        </p:blipFill>
        <p:spPr>
          <a:xfrm>
            <a:off x="336821" y="1062769"/>
            <a:ext cx="3887755" cy="495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3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模型训练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502FF6EE-47C0-069A-53DC-F8E078013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7" y="1458155"/>
            <a:ext cx="11943085" cy="3941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64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模型分析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5BD171-65DD-44E5-4F7E-1456641A2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909" y="2504264"/>
            <a:ext cx="8111938" cy="39357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矩形: 圆角 60">
            <a:extLst>
              <a:ext uri="{FF2B5EF4-FFF2-40B4-BE49-F238E27FC236}">
                <a16:creationId xmlns:a16="http://schemas.microsoft.com/office/drawing/2014/main" id="{7FEA4499-7B9B-CB2F-A32F-6EBFC42FA08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6168" y="762692"/>
            <a:ext cx="10999663" cy="14395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数据集中每个网络连接被标记为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正常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normal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）或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异常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attack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异常类型被细分为 </a:t>
            </a:r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4 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大类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共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 </a:t>
            </a:r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39 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种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攻击类型，其中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22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种攻击类型出现在训练集中，另有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17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种未知攻击类型出现在测试集中，这样设计的目的是检验分类器模型的泛化能力。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模型可以识别的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 </a:t>
            </a:r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22 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种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恶意流量如下表：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995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ïṥ1íḓ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3815C2-740B-C431-09B4-3F0847250C0E}"/>
              </a:ext>
            </a:extLst>
          </p:cNvPr>
          <p:cNvGrpSpPr>
            <a:grpSpLocks noChangeAspect="1"/>
          </p:cNvGrpSpPr>
          <p:nvPr/>
        </p:nvGrpSpPr>
        <p:grpSpPr>
          <a:xfrm>
            <a:off x="8238450" y="2420017"/>
            <a:ext cx="3953550" cy="3451771"/>
            <a:chOff x="2992438" y="1016000"/>
            <a:chExt cx="6203950" cy="5416551"/>
          </a:xfrm>
        </p:grpSpPr>
        <p:sp>
          <p:nvSpPr>
            <p:cNvPr id="32" name="işľîḍé">
              <a:extLst>
                <a:ext uri="{FF2B5EF4-FFF2-40B4-BE49-F238E27FC236}">
                  <a16:creationId xmlns:a16="http://schemas.microsoft.com/office/drawing/2014/main" id="{908D8FA3-C2E4-5929-0D1A-5749527D4C65}"/>
                </a:ext>
              </a:extLst>
            </p:cNvPr>
            <p:cNvSpPr/>
            <p:nvPr/>
          </p:nvSpPr>
          <p:spPr bwMode="auto">
            <a:xfrm>
              <a:off x="4367213" y="3062288"/>
              <a:ext cx="790575" cy="790575"/>
            </a:xfrm>
            <a:prstGeom prst="ellipse">
              <a:avLst/>
            </a:pr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ŝḷîḍé">
              <a:extLst>
                <a:ext uri="{FF2B5EF4-FFF2-40B4-BE49-F238E27FC236}">
                  <a16:creationId xmlns:a16="http://schemas.microsoft.com/office/drawing/2014/main" id="{D8245090-6FDB-E214-113C-D793FD9A20DA}"/>
                </a:ext>
              </a:extLst>
            </p:cNvPr>
            <p:cNvSpPr/>
            <p:nvPr/>
          </p:nvSpPr>
          <p:spPr bwMode="auto">
            <a:xfrm>
              <a:off x="4367213" y="3446463"/>
              <a:ext cx="790575" cy="406400"/>
            </a:xfrm>
            <a:custGeom>
              <a:avLst/>
              <a:gdLst>
                <a:gd name="T0" fmla="*/ 127 w 255"/>
                <a:gd name="T1" fmla="*/ 123 h 131"/>
                <a:gd name="T2" fmla="*/ 0 w 255"/>
                <a:gd name="T3" fmla="*/ 0 h 131"/>
                <a:gd name="T4" fmla="*/ 0 w 255"/>
                <a:gd name="T5" fmla="*/ 4 h 131"/>
                <a:gd name="T6" fmla="*/ 127 w 255"/>
                <a:gd name="T7" fmla="*/ 131 h 131"/>
                <a:gd name="T8" fmla="*/ 255 w 255"/>
                <a:gd name="T9" fmla="*/ 4 h 131"/>
                <a:gd name="T10" fmla="*/ 255 w 255"/>
                <a:gd name="T11" fmla="*/ 0 h 131"/>
                <a:gd name="T12" fmla="*/ 127 w 255"/>
                <a:gd name="T13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131">
                  <a:moveTo>
                    <a:pt x="127" y="123"/>
                  </a:moveTo>
                  <a:cubicBezTo>
                    <a:pt x="59" y="123"/>
                    <a:pt x="2" y="68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74"/>
                    <a:pt x="57" y="131"/>
                    <a:pt x="127" y="131"/>
                  </a:cubicBezTo>
                  <a:cubicBezTo>
                    <a:pt x="198" y="131"/>
                    <a:pt x="255" y="74"/>
                    <a:pt x="255" y="4"/>
                  </a:cubicBezTo>
                  <a:cubicBezTo>
                    <a:pt x="255" y="2"/>
                    <a:pt x="255" y="1"/>
                    <a:pt x="255" y="0"/>
                  </a:cubicBezTo>
                  <a:cubicBezTo>
                    <a:pt x="253" y="68"/>
                    <a:pt x="196" y="123"/>
                    <a:pt x="127" y="12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šḷidé">
              <a:extLst>
                <a:ext uri="{FF2B5EF4-FFF2-40B4-BE49-F238E27FC236}">
                  <a16:creationId xmlns:a16="http://schemas.microsoft.com/office/drawing/2014/main" id="{03A381DE-1D3B-6963-7DBA-3431DC323999}"/>
                </a:ext>
              </a:extLst>
            </p:cNvPr>
            <p:cNvSpPr/>
            <p:nvPr/>
          </p:nvSpPr>
          <p:spPr bwMode="auto">
            <a:xfrm>
              <a:off x="4443413" y="3138488"/>
              <a:ext cx="636588" cy="639763"/>
            </a:xfrm>
            <a:prstGeom prst="ellipse">
              <a:avLst/>
            </a:prstGeom>
            <a:solidFill>
              <a:srgbClr val="EDC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ṣ1îḑé">
              <a:extLst>
                <a:ext uri="{FF2B5EF4-FFF2-40B4-BE49-F238E27FC236}">
                  <a16:creationId xmlns:a16="http://schemas.microsoft.com/office/drawing/2014/main" id="{E6E2CF7A-B461-BFBA-8839-30B73F567334}"/>
                </a:ext>
              </a:extLst>
            </p:cNvPr>
            <p:cNvSpPr/>
            <p:nvPr/>
          </p:nvSpPr>
          <p:spPr bwMode="auto">
            <a:xfrm>
              <a:off x="4443413" y="3138488"/>
              <a:ext cx="636588" cy="639763"/>
            </a:xfrm>
            <a:custGeom>
              <a:avLst/>
              <a:gdLst>
                <a:gd name="T0" fmla="*/ 200 w 205"/>
                <a:gd name="T1" fmla="*/ 69 h 206"/>
                <a:gd name="T2" fmla="*/ 195 w 205"/>
                <a:gd name="T3" fmla="*/ 57 h 206"/>
                <a:gd name="T4" fmla="*/ 130 w 205"/>
                <a:gd name="T5" fmla="*/ 85 h 206"/>
                <a:gd name="T6" fmla="*/ 180 w 205"/>
                <a:gd name="T7" fmla="*/ 34 h 206"/>
                <a:gd name="T8" fmla="*/ 171 w 205"/>
                <a:gd name="T9" fmla="*/ 25 h 206"/>
                <a:gd name="T10" fmla="*/ 121 w 205"/>
                <a:gd name="T11" fmla="*/ 76 h 206"/>
                <a:gd name="T12" fmla="*/ 148 w 205"/>
                <a:gd name="T13" fmla="*/ 10 h 206"/>
                <a:gd name="T14" fmla="*/ 136 w 205"/>
                <a:gd name="T15" fmla="*/ 5 h 206"/>
                <a:gd name="T16" fmla="*/ 109 w 205"/>
                <a:gd name="T17" fmla="*/ 71 h 206"/>
                <a:gd name="T18" fmla="*/ 109 w 205"/>
                <a:gd name="T19" fmla="*/ 0 h 206"/>
                <a:gd name="T20" fmla="*/ 102 w 205"/>
                <a:gd name="T21" fmla="*/ 0 h 206"/>
                <a:gd name="T22" fmla="*/ 96 w 205"/>
                <a:gd name="T23" fmla="*/ 0 h 206"/>
                <a:gd name="T24" fmla="*/ 96 w 205"/>
                <a:gd name="T25" fmla="*/ 71 h 206"/>
                <a:gd name="T26" fmla="*/ 69 w 205"/>
                <a:gd name="T27" fmla="*/ 5 h 206"/>
                <a:gd name="T28" fmla="*/ 57 w 205"/>
                <a:gd name="T29" fmla="*/ 10 h 206"/>
                <a:gd name="T30" fmla="*/ 84 w 205"/>
                <a:gd name="T31" fmla="*/ 76 h 206"/>
                <a:gd name="T32" fmla="*/ 34 w 205"/>
                <a:gd name="T33" fmla="*/ 25 h 206"/>
                <a:gd name="T34" fmla="*/ 25 w 205"/>
                <a:gd name="T35" fmla="*/ 34 h 206"/>
                <a:gd name="T36" fmla="*/ 75 w 205"/>
                <a:gd name="T37" fmla="*/ 85 h 206"/>
                <a:gd name="T38" fmla="*/ 10 w 205"/>
                <a:gd name="T39" fmla="*/ 57 h 206"/>
                <a:gd name="T40" fmla="*/ 5 w 205"/>
                <a:gd name="T41" fmla="*/ 69 h 206"/>
                <a:gd name="T42" fmla="*/ 71 w 205"/>
                <a:gd name="T43" fmla="*/ 96 h 206"/>
                <a:gd name="T44" fmla="*/ 0 w 205"/>
                <a:gd name="T45" fmla="*/ 96 h 206"/>
                <a:gd name="T46" fmla="*/ 0 w 205"/>
                <a:gd name="T47" fmla="*/ 103 h 206"/>
                <a:gd name="T48" fmla="*/ 0 w 205"/>
                <a:gd name="T49" fmla="*/ 109 h 206"/>
                <a:gd name="T50" fmla="*/ 71 w 205"/>
                <a:gd name="T51" fmla="*/ 109 h 206"/>
                <a:gd name="T52" fmla="*/ 5 w 205"/>
                <a:gd name="T53" fmla="*/ 136 h 206"/>
                <a:gd name="T54" fmla="*/ 10 w 205"/>
                <a:gd name="T55" fmla="*/ 148 h 206"/>
                <a:gd name="T56" fmla="*/ 75 w 205"/>
                <a:gd name="T57" fmla="*/ 121 h 206"/>
                <a:gd name="T58" fmla="*/ 25 w 205"/>
                <a:gd name="T59" fmla="*/ 171 h 206"/>
                <a:gd name="T60" fmla="*/ 34 w 205"/>
                <a:gd name="T61" fmla="*/ 180 h 206"/>
                <a:gd name="T62" fmla="*/ 84 w 205"/>
                <a:gd name="T63" fmla="*/ 130 h 206"/>
                <a:gd name="T64" fmla="*/ 57 w 205"/>
                <a:gd name="T65" fmla="*/ 195 h 206"/>
                <a:gd name="T66" fmla="*/ 69 w 205"/>
                <a:gd name="T67" fmla="*/ 200 h 206"/>
                <a:gd name="T68" fmla="*/ 96 w 205"/>
                <a:gd name="T69" fmla="*/ 135 h 206"/>
                <a:gd name="T70" fmla="*/ 96 w 205"/>
                <a:gd name="T71" fmla="*/ 205 h 206"/>
                <a:gd name="T72" fmla="*/ 102 w 205"/>
                <a:gd name="T73" fmla="*/ 206 h 206"/>
                <a:gd name="T74" fmla="*/ 109 w 205"/>
                <a:gd name="T75" fmla="*/ 205 h 206"/>
                <a:gd name="T76" fmla="*/ 109 w 205"/>
                <a:gd name="T77" fmla="*/ 135 h 206"/>
                <a:gd name="T78" fmla="*/ 136 w 205"/>
                <a:gd name="T79" fmla="*/ 200 h 206"/>
                <a:gd name="T80" fmla="*/ 148 w 205"/>
                <a:gd name="T81" fmla="*/ 195 h 206"/>
                <a:gd name="T82" fmla="*/ 121 w 205"/>
                <a:gd name="T83" fmla="*/ 130 h 206"/>
                <a:gd name="T84" fmla="*/ 171 w 205"/>
                <a:gd name="T85" fmla="*/ 180 h 206"/>
                <a:gd name="T86" fmla="*/ 180 w 205"/>
                <a:gd name="T87" fmla="*/ 171 h 206"/>
                <a:gd name="T88" fmla="*/ 130 w 205"/>
                <a:gd name="T89" fmla="*/ 121 h 206"/>
                <a:gd name="T90" fmla="*/ 195 w 205"/>
                <a:gd name="T91" fmla="*/ 148 h 206"/>
                <a:gd name="T92" fmla="*/ 200 w 205"/>
                <a:gd name="T93" fmla="*/ 136 h 206"/>
                <a:gd name="T94" fmla="*/ 134 w 205"/>
                <a:gd name="T95" fmla="*/ 109 h 206"/>
                <a:gd name="T96" fmla="*/ 205 w 205"/>
                <a:gd name="T97" fmla="*/ 109 h 206"/>
                <a:gd name="T98" fmla="*/ 205 w 205"/>
                <a:gd name="T99" fmla="*/ 103 h 206"/>
                <a:gd name="T100" fmla="*/ 205 w 205"/>
                <a:gd name="T101" fmla="*/ 96 h 206"/>
                <a:gd name="T102" fmla="*/ 134 w 205"/>
                <a:gd name="T103" fmla="*/ 96 h 206"/>
                <a:gd name="T104" fmla="*/ 200 w 205"/>
                <a:gd name="T105" fmla="*/ 6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5" h="206">
                  <a:moveTo>
                    <a:pt x="200" y="69"/>
                  </a:moveTo>
                  <a:cubicBezTo>
                    <a:pt x="198" y="65"/>
                    <a:pt x="197" y="61"/>
                    <a:pt x="195" y="57"/>
                  </a:cubicBezTo>
                  <a:cubicBezTo>
                    <a:pt x="130" y="85"/>
                    <a:pt x="130" y="85"/>
                    <a:pt x="130" y="85"/>
                  </a:cubicBezTo>
                  <a:cubicBezTo>
                    <a:pt x="180" y="34"/>
                    <a:pt x="180" y="34"/>
                    <a:pt x="180" y="34"/>
                  </a:cubicBezTo>
                  <a:cubicBezTo>
                    <a:pt x="177" y="31"/>
                    <a:pt x="174" y="28"/>
                    <a:pt x="171" y="25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4" y="8"/>
                    <a:pt x="140" y="7"/>
                    <a:pt x="136" y="5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7" y="0"/>
                    <a:pt x="105" y="0"/>
                    <a:pt x="102" y="0"/>
                  </a:cubicBezTo>
                  <a:cubicBezTo>
                    <a:pt x="100" y="0"/>
                    <a:pt x="98" y="0"/>
                    <a:pt x="96" y="0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5" y="7"/>
                    <a:pt x="61" y="8"/>
                    <a:pt x="57" y="1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1" y="28"/>
                    <a:pt x="28" y="31"/>
                    <a:pt x="25" y="34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8" y="61"/>
                    <a:pt x="6" y="65"/>
                    <a:pt x="5" y="69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0" y="100"/>
                    <a:pt x="0" y="103"/>
                  </a:cubicBezTo>
                  <a:cubicBezTo>
                    <a:pt x="0" y="105"/>
                    <a:pt x="0" y="107"/>
                    <a:pt x="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40"/>
                    <a:pt x="8" y="144"/>
                    <a:pt x="10" y="148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8" y="174"/>
                    <a:pt x="31" y="177"/>
                    <a:pt x="34" y="180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57" y="195"/>
                    <a:pt x="57" y="195"/>
                    <a:pt x="57" y="195"/>
                  </a:cubicBezTo>
                  <a:cubicBezTo>
                    <a:pt x="61" y="197"/>
                    <a:pt x="65" y="199"/>
                    <a:pt x="69" y="200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205"/>
                    <a:pt x="96" y="205"/>
                    <a:pt x="96" y="205"/>
                  </a:cubicBezTo>
                  <a:cubicBezTo>
                    <a:pt x="98" y="206"/>
                    <a:pt x="100" y="206"/>
                    <a:pt x="102" y="206"/>
                  </a:cubicBezTo>
                  <a:cubicBezTo>
                    <a:pt x="105" y="206"/>
                    <a:pt x="107" y="206"/>
                    <a:pt x="109" y="205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40" y="199"/>
                    <a:pt x="144" y="197"/>
                    <a:pt x="148" y="195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71" y="180"/>
                    <a:pt x="171" y="180"/>
                    <a:pt x="171" y="180"/>
                  </a:cubicBezTo>
                  <a:cubicBezTo>
                    <a:pt x="174" y="177"/>
                    <a:pt x="177" y="174"/>
                    <a:pt x="180" y="171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7" y="144"/>
                    <a:pt x="198" y="140"/>
                    <a:pt x="200" y="136"/>
                  </a:cubicBezTo>
                  <a:cubicBezTo>
                    <a:pt x="134" y="109"/>
                    <a:pt x="134" y="109"/>
                    <a:pt x="134" y="109"/>
                  </a:cubicBezTo>
                  <a:cubicBezTo>
                    <a:pt x="205" y="109"/>
                    <a:pt x="205" y="109"/>
                    <a:pt x="205" y="109"/>
                  </a:cubicBezTo>
                  <a:cubicBezTo>
                    <a:pt x="205" y="107"/>
                    <a:pt x="205" y="105"/>
                    <a:pt x="205" y="103"/>
                  </a:cubicBezTo>
                  <a:cubicBezTo>
                    <a:pt x="205" y="100"/>
                    <a:pt x="205" y="98"/>
                    <a:pt x="205" y="96"/>
                  </a:cubicBezTo>
                  <a:cubicBezTo>
                    <a:pt x="134" y="96"/>
                    <a:pt x="134" y="96"/>
                    <a:pt x="134" y="96"/>
                  </a:cubicBezTo>
                  <a:lnTo>
                    <a:pt x="200" y="69"/>
                  </a:lnTo>
                  <a:close/>
                </a:path>
              </a:pathLst>
            </a:custGeom>
            <a:solidFill>
              <a:srgbClr val="EDBD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ṡḷídè">
              <a:extLst>
                <a:ext uri="{FF2B5EF4-FFF2-40B4-BE49-F238E27FC236}">
                  <a16:creationId xmlns:a16="http://schemas.microsoft.com/office/drawing/2014/main" id="{2690551F-A039-B656-68EB-3F5518D5749A}"/>
                </a:ext>
              </a:extLst>
            </p:cNvPr>
            <p:cNvSpPr/>
            <p:nvPr/>
          </p:nvSpPr>
          <p:spPr bwMode="auto">
            <a:xfrm>
              <a:off x="4459288" y="3154363"/>
              <a:ext cx="604838" cy="604838"/>
            </a:xfrm>
            <a:prstGeom prst="ellipse">
              <a:avLst/>
            </a:prstGeom>
            <a:solidFill>
              <a:srgbClr val="FBD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šlîḍe">
              <a:extLst>
                <a:ext uri="{FF2B5EF4-FFF2-40B4-BE49-F238E27FC236}">
                  <a16:creationId xmlns:a16="http://schemas.microsoft.com/office/drawing/2014/main" id="{F81C0810-ECAD-269A-1E01-F04A04F70353}"/>
                </a:ext>
              </a:extLst>
            </p:cNvPr>
            <p:cNvSpPr/>
            <p:nvPr/>
          </p:nvSpPr>
          <p:spPr bwMode="auto">
            <a:xfrm>
              <a:off x="4459288" y="3154363"/>
              <a:ext cx="604838" cy="604838"/>
            </a:xfrm>
            <a:custGeom>
              <a:avLst/>
              <a:gdLst>
                <a:gd name="T0" fmla="*/ 190 w 195"/>
                <a:gd name="T1" fmla="*/ 66 h 195"/>
                <a:gd name="T2" fmla="*/ 185 w 195"/>
                <a:gd name="T3" fmla="*/ 55 h 195"/>
                <a:gd name="T4" fmla="*/ 125 w 195"/>
                <a:gd name="T5" fmla="*/ 80 h 195"/>
                <a:gd name="T6" fmla="*/ 171 w 195"/>
                <a:gd name="T7" fmla="*/ 33 h 195"/>
                <a:gd name="T8" fmla="*/ 162 w 195"/>
                <a:gd name="T9" fmla="*/ 24 h 195"/>
                <a:gd name="T10" fmla="*/ 116 w 195"/>
                <a:gd name="T11" fmla="*/ 71 h 195"/>
                <a:gd name="T12" fmla="*/ 141 w 195"/>
                <a:gd name="T13" fmla="*/ 10 h 195"/>
                <a:gd name="T14" fmla="*/ 129 w 195"/>
                <a:gd name="T15" fmla="*/ 5 h 195"/>
                <a:gd name="T16" fmla="*/ 104 w 195"/>
                <a:gd name="T17" fmla="*/ 66 h 195"/>
                <a:gd name="T18" fmla="*/ 104 w 195"/>
                <a:gd name="T19" fmla="*/ 0 h 195"/>
                <a:gd name="T20" fmla="*/ 97 w 195"/>
                <a:gd name="T21" fmla="*/ 0 h 195"/>
                <a:gd name="T22" fmla="*/ 91 w 195"/>
                <a:gd name="T23" fmla="*/ 0 h 195"/>
                <a:gd name="T24" fmla="*/ 91 w 195"/>
                <a:gd name="T25" fmla="*/ 66 h 195"/>
                <a:gd name="T26" fmla="*/ 66 w 195"/>
                <a:gd name="T27" fmla="*/ 5 h 195"/>
                <a:gd name="T28" fmla="*/ 54 w 195"/>
                <a:gd name="T29" fmla="*/ 10 h 195"/>
                <a:gd name="T30" fmla="*/ 79 w 195"/>
                <a:gd name="T31" fmla="*/ 71 h 195"/>
                <a:gd name="T32" fmla="*/ 33 w 195"/>
                <a:gd name="T33" fmla="*/ 24 h 195"/>
                <a:gd name="T34" fmla="*/ 24 w 195"/>
                <a:gd name="T35" fmla="*/ 33 h 195"/>
                <a:gd name="T36" fmla="*/ 70 w 195"/>
                <a:gd name="T37" fmla="*/ 80 h 195"/>
                <a:gd name="T38" fmla="*/ 10 w 195"/>
                <a:gd name="T39" fmla="*/ 55 h 195"/>
                <a:gd name="T40" fmla="*/ 5 w 195"/>
                <a:gd name="T41" fmla="*/ 66 h 195"/>
                <a:gd name="T42" fmla="*/ 66 w 195"/>
                <a:gd name="T43" fmla="*/ 91 h 195"/>
                <a:gd name="T44" fmla="*/ 0 w 195"/>
                <a:gd name="T45" fmla="*/ 91 h 195"/>
                <a:gd name="T46" fmla="*/ 0 w 195"/>
                <a:gd name="T47" fmla="*/ 98 h 195"/>
                <a:gd name="T48" fmla="*/ 0 w 195"/>
                <a:gd name="T49" fmla="*/ 104 h 195"/>
                <a:gd name="T50" fmla="*/ 66 w 195"/>
                <a:gd name="T51" fmla="*/ 104 h 195"/>
                <a:gd name="T52" fmla="*/ 5 w 195"/>
                <a:gd name="T53" fmla="*/ 129 h 195"/>
                <a:gd name="T54" fmla="*/ 10 w 195"/>
                <a:gd name="T55" fmla="*/ 141 h 195"/>
                <a:gd name="T56" fmla="*/ 70 w 195"/>
                <a:gd name="T57" fmla="*/ 116 h 195"/>
                <a:gd name="T58" fmla="*/ 24 w 195"/>
                <a:gd name="T59" fmla="*/ 162 h 195"/>
                <a:gd name="T60" fmla="*/ 33 w 195"/>
                <a:gd name="T61" fmla="*/ 171 h 195"/>
                <a:gd name="T62" fmla="*/ 79 w 195"/>
                <a:gd name="T63" fmla="*/ 125 h 195"/>
                <a:gd name="T64" fmla="*/ 54 w 195"/>
                <a:gd name="T65" fmla="*/ 185 h 195"/>
                <a:gd name="T66" fmla="*/ 66 w 195"/>
                <a:gd name="T67" fmla="*/ 190 h 195"/>
                <a:gd name="T68" fmla="*/ 91 w 195"/>
                <a:gd name="T69" fmla="*/ 130 h 195"/>
                <a:gd name="T70" fmla="*/ 91 w 195"/>
                <a:gd name="T71" fmla="*/ 195 h 195"/>
                <a:gd name="T72" fmla="*/ 97 w 195"/>
                <a:gd name="T73" fmla="*/ 195 h 195"/>
                <a:gd name="T74" fmla="*/ 104 w 195"/>
                <a:gd name="T75" fmla="*/ 195 h 195"/>
                <a:gd name="T76" fmla="*/ 104 w 195"/>
                <a:gd name="T77" fmla="*/ 130 h 195"/>
                <a:gd name="T78" fmla="*/ 129 w 195"/>
                <a:gd name="T79" fmla="*/ 190 h 195"/>
                <a:gd name="T80" fmla="*/ 141 w 195"/>
                <a:gd name="T81" fmla="*/ 185 h 195"/>
                <a:gd name="T82" fmla="*/ 116 w 195"/>
                <a:gd name="T83" fmla="*/ 125 h 195"/>
                <a:gd name="T84" fmla="*/ 162 w 195"/>
                <a:gd name="T85" fmla="*/ 171 h 195"/>
                <a:gd name="T86" fmla="*/ 171 w 195"/>
                <a:gd name="T87" fmla="*/ 162 h 195"/>
                <a:gd name="T88" fmla="*/ 125 w 195"/>
                <a:gd name="T89" fmla="*/ 116 h 195"/>
                <a:gd name="T90" fmla="*/ 185 w 195"/>
                <a:gd name="T91" fmla="*/ 141 h 195"/>
                <a:gd name="T92" fmla="*/ 190 w 195"/>
                <a:gd name="T93" fmla="*/ 129 h 195"/>
                <a:gd name="T94" fmla="*/ 129 w 195"/>
                <a:gd name="T95" fmla="*/ 104 h 195"/>
                <a:gd name="T96" fmla="*/ 195 w 195"/>
                <a:gd name="T97" fmla="*/ 104 h 195"/>
                <a:gd name="T98" fmla="*/ 195 w 195"/>
                <a:gd name="T99" fmla="*/ 98 h 195"/>
                <a:gd name="T100" fmla="*/ 195 w 195"/>
                <a:gd name="T101" fmla="*/ 91 h 195"/>
                <a:gd name="T102" fmla="*/ 129 w 195"/>
                <a:gd name="T103" fmla="*/ 91 h 195"/>
                <a:gd name="T104" fmla="*/ 190 w 195"/>
                <a:gd name="T105" fmla="*/ 6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5" h="195">
                  <a:moveTo>
                    <a:pt x="190" y="66"/>
                  </a:moveTo>
                  <a:cubicBezTo>
                    <a:pt x="188" y="62"/>
                    <a:pt x="187" y="58"/>
                    <a:pt x="185" y="55"/>
                  </a:cubicBezTo>
                  <a:cubicBezTo>
                    <a:pt x="125" y="80"/>
                    <a:pt x="125" y="80"/>
                    <a:pt x="125" y="80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8" y="30"/>
                    <a:pt x="165" y="27"/>
                    <a:pt x="162" y="24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37" y="8"/>
                    <a:pt x="133" y="7"/>
                    <a:pt x="129" y="5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2" y="0"/>
                    <a:pt x="100" y="0"/>
                    <a:pt x="97" y="0"/>
                  </a:cubicBezTo>
                  <a:cubicBezTo>
                    <a:pt x="95" y="0"/>
                    <a:pt x="93" y="0"/>
                    <a:pt x="91" y="0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2" y="7"/>
                    <a:pt x="58" y="8"/>
                    <a:pt x="54" y="1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0" y="27"/>
                    <a:pt x="27" y="30"/>
                    <a:pt x="24" y="33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8" y="58"/>
                    <a:pt x="7" y="62"/>
                    <a:pt x="5" y="66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0" y="95"/>
                    <a:pt x="0" y="98"/>
                  </a:cubicBezTo>
                  <a:cubicBezTo>
                    <a:pt x="0" y="100"/>
                    <a:pt x="0" y="102"/>
                    <a:pt x="0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7" y="133"/>
                    <a:pt x="8" y="137"/>
                    <a:pt x="10" y="141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7" y="165"/>
                    <a:pt x="30" y="168"/>
                    <a:pt x="33" y="17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54" y="185"/>
                    <a:pt x="54" y="185"/>
                    <a:pt x="54" y="185"/>
                  </a:cubicBezTo>
                  <a:cubicBezTo>
                    <a:pt x="58" y="187"/>
                    <a:pt x="62" y="188"/>
                    <a:pt x="66" y="19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3" y="195"/>
                    <a:pt x="95" y="195"/>
                    <a:pt x="97" y="195"/>
                  </a:cubicBezTo>
                  <a:cubicBezTo>
                    <a:pt x="100" y="195"/>
                    <a:pt x="102" y="195"/>
                    <a:pt x="104" y="195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29" y="190"/>
                    <a:pt x="129" y="190"/>
                    <a:pt x="129" y="190"/>
                  </a:cubicBezTo>
                  <a:cubicBezTo>
                    <a:pt x="133" y="188"/>
                    <a:pt x="137" y="187"/>
                    <a:pt x="141" y="185"/>
                  </a:cubicBezTo>
                  <a:cubicBezTo>
                    <a:pt x="116" y="125"/>
                    <a:pt x="116" y="125"/>
                    <a:pt x="116" y="125"/>
                  </a:cubicBezTo>
                  <a:cubicBezTo>
                    <a:pt x="162" y="171"/>
                    <a:pt x="162" y="171"/>
                    <a:pt x="162" y="171"/>
                  </a:cubicBezTo>
                  <a:cubicBezTo>
                    <a:pt x="165" y="168"/>
                    <a:pt x="168" y="165"/>
                    <a:pt x="171" y="162"/>
                  </a:cubicBezTo>
                  <a:cubicBezTo>
                    <a:pt x="125" y="116"/>
                    <a:pt x="125" y="116"/>
                    <a:pt x="125" y="116"/>
                  </a:cubicBezTo>
                  <a:cubicBezTo>
                    <a:pt x="185" y="141"/>
                    <a:pt x="185" y="141"/>
                    <a:pt x="185" y="141"/>
                  </a:cubicBezTo>
                  <a:cubicBezTo>
                    <a:pt x="187" y="137"/>
                    <a:pt x="188" y="133"/>
                    <a:pt x="190" y="129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95" y="104"/>
                    <a:pt x="195" y="104"/>
                    <a:pt x="195" y="104"/>
                  </a:cubicBezTo>
                  <a:cubicBezTo>
                    <a:pt x="195" y="102"/>
                    <a:pt x="195" y="100"/>
                    <a:pt x="195" y="98"/>
                  </a:cubicBezTo>
                  <a:cubicBezTo>
                    <a:pt x="195" y="95"/>
                    <a:pt x="195" y="93"/>
                    <a:pt x="195" y="91"/>
                  </a:cubicBezTo>
                  <a:cubicBezTo>
                    <a:pt x="129" y="91"/>
                    <a:pt x="129" y="91"/>
                    <a:pt x="129" y="91"/>
                  </a:cubicBezTo>
                  <a:lnTo>
                    <a:pt x="190" y="66"/>
                  </a:lnTo>
                  <a:close/>
                </a:path>
              </a:pathLst>
            </a:custGeom>
            <a:solidFill>
              <a:srgbClr val="FBC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ṩ1idè">
              <a:extLst>
                <a:ext uri="{FF2B5EF4-FFF2-40B4-BE49-F238E27FC236}">
                  <a16:creationId xmlns:a16="http://schemas.microsoft.com/office/drawing/2014/main" id="{BDB19848-A450-4DF6-3D6D-BA63513FCE4B}"/>
                </a:ext>
              </a:extLst>
            </p:cNvPr>
            <p:cNvSpPr/>
            <p:nvPr/>
          </p:nvSpPr>
          <p:spPr bwMode="auto">
            <a:xfrm>
              <a:off x="4611688" y="3216275"/>
              <a:ext cx="298450" cy="481013"/>
            </a:xfrm>
            <a:custGeom>
              <a:avLst/>
              <a:gdLst>
                <a:gd name="T0" fmla="*/ 74 w 96"/>
                <a:gd name="T1" fmla="*/ 74 h 155"/>
                <a:gd name="T2" fmla="*/ 66 w 96"/>
                <a:gd name="T3" fmla="*/ 38 h 155"/>
                <a:gd name="T4" fmla="*/ 89 w 96"/>
                <a:gd name="T5" fmla="*/ 42 h 155"/>
                <a:gd name="T6" fmla="*/ 66 w 96"/>
                <a:gd name="T7" fmla="*/ 19 h 155"/>
                <a:gd name="T8" fmla="*/ 60 w 96"/>
                <a:gd name="T9" fmla="*/ 0 h 155"/>
                <a:gd name="T10" fmla="*/ 54 w 96"/>
                <a:gd name="T11" fmla="*/ 16 h 155"/>
                <a:gd name="T12" fmla="*/ 43 w 96"/>
                <a:gd name="T13" fmla="*/ 16 h 155"/>
                <a:gd name="T14" fmla="*/ 37 w 96"/>
                <a:gd name="T15" fmla="*/ 0 h 155"/>
                <a:gd name="T16" fmla="*/ 31 w 96"/>
                <a:gd name="T17" fmla="*/ 18 h 155"/>
                <a:gd name="T18" fmla="*/ 5 w 96"/>
                <a:gd name="T19" fmla="*/ 50 h 155"/>
                <a:gd name="T20" fmla="*/ 25 w 96"/>
                <a:gd name="T21" fmla="*/ 78 h 155"/>
                <a:gd name="T22" fmla="*/ 31 w 96"/>
                <a:gd name="T23" fmla="*/ 118 h 155"/>
                <a:gd name="T24" fmla="*/ 3 w 96"/>
                <a:gd name="T25" fmla="*/ 110 h 155"/>
                <a:gd name="T26" fmla="*/ 31 w 96"/>
                <a:gd name="T27" fmla="*/ 137 h 155"/>
                <a:gd name="T28" fmla="*/ 37 w 96"/>
                <a:gd name="T29" fmla="*/ 155 h 155"/>
                <a:gd name="T30" fmla="*/ 43 w 96"/>
                <a:gd name="T31" fmla="*/ 139 h 155"/>
                <a:gd name="T32" fmla="*/ 54 w 96"/>
                <a:gd name="T33" fmla="*/ 140 h 155"/>
                <a:gd name="T34" fmla="*/ 60 w 96"/>
                <a:gd name="T35" fmla="*/ 155 h 155"/>
                <a:gd name="T36" fmla="*/ 66 w 96"/>
                <a:gd name="T37" fmla="*/ 137 h 155"/>
                <a:gd name="T38" fmla="*/ 96 w 96"/>
                <a:gd name="T39" fmla="*/ 103 h 155"/>
                <a:gd name="T40" fmla="*/ 48 w 96"/>
                <a:gd name="T41" fmla="*/ 33 h 155"/>
                <a:gd name="T42" fmla="*/ 54 w 96"/>
                <a:gd name="T43" fmla="*/ 68 h 155"/>
                <a:gd name="T44" fmla="*/ 50 w 96"/>
                <a:gd name="T45" fmla="*/ 67 h 155"/>
                <a:gd name="T46" fmla="*/ 43 w 96"/>
                <a:gd name="T47" fmla="*/ 34 h 155"/>
                <a:gd name="T48" fmla="*/ 28 w 96"/>
                <a:gd name="T49" fmla="*/ 59 h 155"/>
                <a:gd name="T50" fmla="*/ 23 w 96"/>
                <a:gd name="T51" fmla="*/ 50 h 155"/>
                <a:gd name="T52" fmla="*/ 31 w 96"/>
                <a:gd name="T53" fmla="*/ 38 h 155"/>
                <a:gd name="T54" fmla="*/ 28 w 96"/>
                <a:gd name="T55" fmla="*/ 59 h 155"/>
                <a:gd name="T56" fmla="*/ 43 w 96"/>
                <a:gd name="T57" fmla="*/ 122 h 155"/>
                <a:gd name="T58" fmla="*/ 47 w 96"/>
                <a:gd name="T59" fmla="*/ 84 h 155"/>
                <a:gd name="T60" fmla="*/ 54 w 96"/>
                <a:gd name="T61" fmla="*/ 86 h 155"/>
                <a:gd name="T62" fmla="*/ 49 w 96"/>
                <a:gd name="T63" fmla="*/ 122 h 155"/>
                <a:gd name="T64" fmla="*/ 66 w 96"/>
                <a:gd name="T65" fmla="*/ 118 h 155"/>
                <a:gd name="T66" fmla="*/ 71 w 96"/>
                <a:gd name="T67" fmla="*/ 92 h 155"/>
                <a:gd name="T68" fmla="*/ 78 w 96"/>
                <a:gd name="T69" fmla="*/ 10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155">
                  <a:moveTo>
                    <a:pt x="91" y="88"/>
                  </a:moveTo>
                  <a:cubicBezTo>
                    <a:pt x="88" y="82"/>
                    <a:pt x="81" y="78"/>
                    <a:pt x="74" y="74"/>
                  </a:cubicBezTo>
                  <a:cubicBezTo>
                    <a:pt x="72" y="73"/>
                    <a:pt x="69" y="72"/>
                    <a:pt x="66" y="7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70" y="40"/>
                    <a:pt x="73" y="42"/>
                    <a:pt x="76" y="44"/>
                  </a:cubicBezTo>
                  <a:cubicBezTo>
                    <a:pt x="80" y="47"/>
                    <a:pt x="86" y="46"/>
                    <a:pt x="89" y="42"/>
                  </a:cubicBezTo>
                  <a:cubicBezTo>
                    <a:pt x="91" y="38"/>
                    <a:pt x="90" y="32"/>
                    <a:pt x="86" y="29"/>
                  </a:cubicBezTo>
                  <a:cubicBezTo>
                    <a:pt x="81" y="26"/>
                    <a:pt x="74" y="22"/>
                    <a:pt x="66" y="19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3"/>
                    <a:pt x="63" y="0"/>
                    <a:pt x="60" y="0"/>
                  </a:cubicBezTo>
                  <a:cubicBezTo>
                    <a:pt x="56" y="0"/>
                    <a:pt x="54" y="3"/>
                    <a:pt x="54" y="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2" y="16"/>
                    <a:pt x="50" y="16"/>
                    <a:pt x="48" y="16"/>
                  </a:cubicBezTo>
                  <a:cubicBezTo>
                    <a:pt x="47" y="16"/>
                    <a:pt x="45" y="16"/>
                    <a:pt x="43" y="1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3"/>
                    <a:pt x="41" y="0"/>
                    <a:pt x="37" y="0"/>
                  </a:cubicBezTo>
                  <a:cubicBezTo>
                    <a:pt x="34" y="0"/>
                    <a:pt x="31" y="3"/>
                    <a:pt x="31" y="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6" y="20"/>
                    <a:pt x="22" y="22"/>
                    <a:pt x="19" y="25"/>
                  </a:cubicBezTo>
                  <a:cubicBezTo>
                    <a:pt x="11" y="31"/>
                    <a:pt x="5" y="40"/>
                    <a:pt x="5" y="50"/>
                  </a:cubicBezTo>
                  <a:cubicBezTo>
                    <a:pt x="5" y="55"/>
                    <a:pt x="6" y="60"/>
                    <a:pt x="9" y="64"/>
                  </a:cubicBezTo>
                  <a:cubicBezTo>
                    <a:pt x="13" y="70"/>
                    <a:pt x="18" y="74"/>
                    <a:pt x="25" y="78"/>
                  </a:cubicBezTo>
                  <a:cubicBezTo>
                    <a:pt x="27" y="78"/>
                    <a:pt x="29" y="79"/>
                    <a:pt x="31" y="80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25" y="115"/>
                    <a:pt x="20" y="112"/>
                    <a:pt x="16" y="109"/>
                  </a:cubicBezTo>
                  <a:cubicBezTo>
                    <a:pt x="12" y="106"/>
                    <a:pt x="6" y="106"/>
                    <a:pt x="3" y="110"/>
                  </a:cubicBezTo>
                  <a:cubicBezTo>
                    <a:pt x="0" y="114"/>
                    <a:pt x="1" y="119"/>
                    <a:pt x="5" y="122"/>
                  </a:cubicBezTo>
                  <a:cubicBezTo>
                    <a:pt x="11" y="128"/>
                    <a:pt x="20" y="133"/>
                    <a:pt x="31" y="137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1" y="152"/>
                    <a:pt x="34" y="155"/>
                    <a:pt x="37" y="155"/>
                  </a:cubicBezTo>
                  <a:cubicBezTo>
                    <a:pt x="41" y="155"/>
                    <a:pt x="43" y="152"/>
                    <a:pt x="43" y="14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5" y="140"/>
                    <a:pt x="47" y="140"/>
                    <a:pt x="49" y="140"/>
                  </a:cubicBezTo>
                  <a:cubicBezTo>
                    <a:pt x="50" y="140"/>
                    <a:pt x="52" y="140"/>
                    <a:pt x="54" y="140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54" y="152"/>
                    <a:pt x="56" y="155"/>
                    <a:pt x="60" y="155"/>
                  </a:cubicBezTo>
                  <a:cubicBezTo>
                    <a:pt x="63" y="155"/>
                    <a:pt x="66" y="152"/>
                    <a:pt x="66" y="149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72" y="135"/>
                    <a:pt x="77" y="133"/>
                    <a:pt x="81" y="130"/>
                  </a:cubicBezTo>
                  <a:cubicBezTo>
                    <a:pt x="89" y="124"/>
                    <a:pt x="96" y="114"/>
                    <a:pt x="96" y="103"/>
                  </a:cubicBezTo>
                  <a:cubicBezTo>
                    <a:pt x="96" y="98"/>
                    <a:pt x="94" y="93"/>
                    <a:pt x="91" y="88"/>
                  </a:cubicBezTo>
                  <a:close/>
                  <a:moveTo>
                    <a:pt x="48" y="33"/>
                  </a:moveTo>
                  <a:cubicBezTo>
                    <a:pt x="50" y="33"/>
                    <a:pt x="52" y="33"/>
                    <a:pt x="54" y="34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2" y="67"/>
                    <a:pt x="51" y="67"/>
                    <a:pt x="50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8" y="66"/>
                    <a:pt x="46" y="66"/>
                    <a:pt x="43" y="6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5" y="33"/>
                    <a:pt x="47" y="33"/>
                    <a:pt x="48" y="33"/>
                  </a:cubicBezTo>
                  <a:close/>
                  <a:moveTo>
                    <a:pt x="28" y="59"/>
                  </a:moveTo>
                  <a:cubicBezTo>
                    <a:pt x="26" y="58"/>
                    <a:pt x="25" y="56"/>
                    <a:pt x="24" y="55"/>
                  </a:cubicBezTo>
                  <a:cubicBezTo>
                    <a:pt x="23" y="53"/>
                    <a:pt x="23" y="52"/>
                    <a:pt x="23" y="50"/>
                  </a:cubicBezTo>
                  <a:cubicBezTo>
                    <a:pt x="23" y="46"/>
                    <a:pt x="24" y="42"/>
                    <a:pt x="29" y="39"/>
                  </a:cubicBezTo>
                  <a:cubicBezTo>
                    <a:pt x="30" y="39"/>
                    <a:pt x="30" y="38"/>
                    <a:pt x="31" y="38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0"/>
                    <a:pt x="29" y="60"/>
                    <a:pt x="28" y="59"/>
                  </a:cubicBezTo>
                  <a:close/>
                  <a:moveTo>
                    <a:pt x="49" y="122"/>
                  </a:moveTo>
                  <a:cubicBezTo>
                    <a:pt x="47" y="122"/>
                    <a:pt x="45" y="122"/>
                    <a:pt x="43" y="12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5" y="84"/>
                    <a:pt x="46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0" y="85"/>
                    <a:pt x="52" y="85"/>
                    <a:pt x="54" y="86"/>
                  </a:cubicBezTo>
                  <a:cubicBezTo>
                    <a:pt x="54" y="122"/>
                    <a:pt x="54" y="122"/>
                    <a:pt x="54" y="122"/>
                  </a:cubicBezTo>
                  <a:cubicBezTo>
                    <a:pt x="52" y="122"/>
                    <a:pt x="50" y="122"/>
                    <a:pt x="49" y="122"/>
                  </a:cubicBezTo>
                  <a:close/>
                  <a:moveTo>
                    <a:pt x="70" y="116"/>
                  </a:moveTo>
                  <a:cubicBezTo>
                    <a:pt x="69" y="116"/>
                    <a:pt x="68" y="117"/>
                    <a:pt x="66" y="118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68" y="91"/>
                    <a:pt x="70" y="92"/>
                    <a:pt x="71" y="92"/>
                  </a:cubicBezTo>
                  <a:cubicBezTo>
                    <a:pt x="74" y="94"/>
                    <a:pt x="75" y="96"/>
                    <a:pt x="76" y="98"/>
                  </a:cubicBezTo>
                  <a:cubicBezTo>
                    <a:pt x="77" y="99"/>
                    <a:pt x="78" y="101"/>
                    <a:pt x="78" y="103"/>
                  </a:cubicBezTo>
                  <a:cubicBezTo>
                    <a:pt x="78" y="107"/>
                    <a:pt x="76" y="112"/>
                    <a:pt x="70" y="116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ṡḻiḋê">
              <a:extLst>
                <a:ext uri="{FF2B5EF4-FFF2-40B4-BE49-F238E27FC236}">
                  <a16:creationId xmlns:a16="http://schemas.microsoft.com/office/drawing/2014/main" id="{0895C354-A054-9352-6C35-22F3561DB3E2}"/>
                </a:ext>
              </a:extLst>
            </p:cNvPr>
            <p:cNvSpPr/>
            <p:nvPr/>
          </p:nvSpPr>
          <p:spPr bwMode="auto">
            <a:xfrm>
              <a:off x="4745038" y="3475038"/>
              <a:ext cx="34925" cy="33338"/>
            </a:xfrm>
            <a:custGeom>
              <a:avLst/>
              <a:gdLst>
                <a:gd name="T0" fmla="*/ 4 w 11"/>
                <a:gd name="T1" fmla="*/ 1 h 11"/>
                <a:gd name="T2" fmla="*/ 4 w 11"/>
                <a:gd name="T3" fmla="*/ 1 h 11"/>
                <a:gd name="T4" fmla="*/ 0 w 11"/>
                <a:gd name="T5" fmla="*/ 0 h 11"/>
                <a:gd name="T6" fmla="*/ 0 w 11"/>
                <a:gd name="T7" fmla="*/ 8 h 11"/>
                <a:gd name="T8" fmla="*/ 4 w 11"/>
                <a:gd name="T9" fmla="*/ 9 h 11"/>
                <a:gd name="T10" fmla="*/ 4 w 11"/>
                <a:gd name="T11" fmla="*/ 9 h 11"/>
                <a:gd name="T12" fmla="*/ 11 w 11"/>
                <a:gd name="T13" fmla="*/ 11 h 11"/>
                <a:gd name="T14" fmla="*/ 11 w 11"/>
                <a:gd name="T15" fmla="*/ 3 h 11"/>
                <a:gd name="T16" fmla="*/ 4 w 11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2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10"/>
                    <a:pt x="9" y="10"/>
                    <a:pt x="11" y="1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2"/>
                    <a:pt x="7" y="2"/>
                    <a:pt x="4" y="1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ṣlïḋè">
              <a:extLst>
                <a:ext uri="{FF2B5EF4-FFF2-40B4-BE49-F238E27FC236}">
                  <a16:creationId xmlns:a16="http://schemas.microsoft.com/office/drawing/2014/main" id="{5BEC17D8-DE1A-BD2E-F59B-062FC2DECC09}"/>
                </a:ext>
              </a:extLst>
            </p:cNvPr>
            <p:cNvSpPr/>
            <p:nvPr/>
          </p:nvSpPr>
          <p:spPr bwMode="auto">
            <a:xfrm>
              <a:off x="4745038" y="3319463"/>
              <a:ext cx="34925" cy="26988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1 h 9"/>
                <a:gd name="T4" fmla="*/ 0 w 11"/>
                <a:gd name="T5" fmla="*/ 9 h 9"/>
                <a:gd name="T6" fmla="*/ 5 w 11"/>
                <a:gd name="T7" fmla="*/ 8 h 9"/>
                <a:gd name="T8" fmla="*/ 11 w 11"/>
                <a:gd name="T9" fmla="*/ 9 h 9"/>
                <a:gd name="T10" fmla="*/ 11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7" y="8"/>
                    <a:pt x="9" y="8"/>
                    <a:pt x="11" y="9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ṩľïḓê">
              <a:extLst>
                <a:ext uri="{FF2B5EF4-FFF2-40B4-BE49-F238E27FC236}">
                  <a16:creationId xmlns:a16="http://schemas.microsoft.com/office/drawing/2014/main" id="{ABA0EF8E-3725-5DDB-9B34-46274839BFF7}"/>
                </a:ext>
              </a:extLst>
            </p:cNvPr>
            <p:cNvSpPr/>
            <p:nvPr/>
          </p:nvSpPr>
          <p:spPr bwMode="auto">
            <a:xfrm>
              <a:off x="4683126" y="3335338"/>
              <a:ext cx="25400" cy="49213"/>
            </a:xfrm>
            <a:custGeom>
              <a:avLst/>
              <a:gdLst>
                <a:gd name="T0" fmla="*/ 6 w 8"/>
                <a:gd name="T1" fmla="*/ 1 h 16"/>
                <a:gd name="T2" fmla="*/ 0 w 8"/>
                <a:gd name="T3" fmla="*/ 12 h 16"/>
                <a:gd name="T4" fmla="*/ 0 w 8"/>
                <a:gd name="T5" fmla="*/ 16 h 16"/>
                <a:gd name="T6" fmla="*/ 6 w 8"/>
                <a:gd name="T7" fmla="*/ 9 h 16"/>
                <a:gd name="T8" fmla="*/ 8 w 8"/>
                <a:gd name="T9" fmla="*/ 8 h 16"/>
                <a:gd name="T10" fmla="*/ 8 w 8"/>
                <a:gd name="T11" fmla="*/ 0 h 16"/>
                <a:gd name="T12" fmla="*/ 6 w 8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6" y="1"/>
                  </a:moveTo>
                  <a:cubicBezTo>
                    <a:pt x="1" y="4"/>
                    <a:pt x="0" y="8"/>
                    <a:pt x="0" y="12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4"/>
                    <a:pt x="3" y="11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ṥļîdé">
              <a:extLst>
                <a:ext uri="{FF2B5EF4-FFF2-40B4-BE49-F238E27FC236}">
                  <a16:creationId xmlns:a16="http://schemas.microsoft.com/office/drawing/2014/main" id="{6B7FED1E-2024-E629-54AF-0A964E491573}"/>
                </a:ext>
              </a:extLst>
            </p:cNvPr>
            <p:cNvSpPr/>
            <p:nvPr/>
          </p:nvSpPr>
          <p:spPr bwMode="auto">
            <a:xfrm>
              <a:off x="4816476" y="3335338"/>
              <a:ext cx="74613" cy="52388"/>
            </a:xfrm>
            <a:custGeom>
              <a:avLst/>
              <a:gdLst>
                <a:gd name="T0" fmla="*/ 10 w 24"/>
                <a:gd name="T1" fmla="*/ 6 h 17"/>
                <a:gd name="T2" fmla="*/ 0 w 24"/>
                <a:gd name="T3" fmla="*/ 0 h 17"/>
                <a:gd name="T4" fmla="*/ 0 w 24"/>
                <a:gd name="T5" fmla="*/ 8 h 17"/>
                <a:gd name="T6" fmla="*/ 10 w 24"/>
                <a:gd name="T7" fmla="*/ 14 h 17"/>
                <a:gd name="T8" fmla="*/ 23 w 24"/>
                <a:gd name="T9" fmla="*/ 12 h 17"/>
                <a:gd name="T10" fmla="*/ 23 w 24"/>
                <a:gd name="T11" fmla="*/ 3 h 17"/>
                <a:gd name="T12" fmla="*/ 23 w 24"/>
                <a:gd name="T13" fmla="*/ 4 h 17"/>
                <a:gd name="T14" fmla="*/ 10 w 24"/>
                <a:gd name="T1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7">
                  <a:moveTo>
                    <a:pt x="10" y="6"/>
                  </a:moveTo>
                  <a:cubicBezTo>
                    <a:pt x="7" y="4"/>
                    <a:pt x="4" y="2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10"/>
                    <a:pt x="7" y="12"/>
                    <a:pt x="10" y="14"/>
                  </a:cubicBezTo>
                  <a:cubicBezTo>
                    <a:pt x="14" y="17"/>
                    <a:pt x="20" y="16"/>
                    <a:pt x="23" y="12"/>
                  </a:cubicBezTo>
                  <a:cubicBezTo>
                    <a:pt x="24" y="9"/>
                    <a:pt x="24" y="6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0" y="8"/>
                    <a:pt x="14" y="9"/>
                    <a:pt x="10" y="6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ľîḍé">
              <a:extLst>
                <a:ext uri="{FF2B5EF4-FFF2-40B4-BE49-F238E27FC236}">
                  <a16:creationId xmlns:a16="http://schemas.microsoft.com/office/drawing/2014/main" id="{BBDB2176-372B-5C5D-DBA3-B641073A0DB6}"/>
                </a:ext>
              </a:extLst>
            </p:cNvPr>
            <p:cNvSpPr/>
            <p:nvPr/>
          </p:nvSpPr>
          <p:spPr bwMode="auto">
            <a:xfrm>
              <a:off x="4816476" y="3495675"/>
              <a:ext cx="36513" cy="53975"/>
            </a:xfrm>
            <a:custGeom>
              <a:avLst/>
              <a:gdLst>
                <a:gd name="T0" fmla="*/ 10 w 12"/>
                <a:gd name="T1" fmla="*/ 8 h 17"/>
                <a:gd name="T2" fmla="*/ 5 w 12"/>
                <a:gd name="T3" fmla="*/ 2 h 17"/>
                <a:gd name="T4" fmla="*/ 0 w 12"/>
                <a:gd name="T5" fmla="*/ 0 h 17"/>
                <a:gd name="T6" fmla="*/ 0 w 12"/>
                <a:gd name="T7" fmla="*/ 8 h 17"/>
                <a:gd name="T8" fmla="*/ 5 w 12"/>
                <a:gd name="T9" fmla="*/ 10 h 17"/>
                <a:gd name="T10" fmla="*/ 10 w 12"/>
                <a:gd name="T11" fmla="*/ 16 h 17"/>
                <a:gd name="T12" fmla="*/ 11 w 12"/>
                <a:gd name="T13" fmla="*/ 17 h 17"/>
                <a:gd name="T14" fmla="*/ 12 w 12"/>
                <a:gd name="T15" fmla="*/ 13 h 17"/>
                <a:gd name="T16" fmla="*/ 10 w 12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7">
                  <a:moveTo>
                    <a:pt x="10" y="8"/>
                  </a:moveTo>
                  <a:cubicBezTo>
                    <a:pt x="9" y="6"/>
                    <a:pt x="8" y="4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9"/>
                    <a:pt x="4" y="9"/>
                    <a:pt x="5" y="10"/>
                  </a:cubicBezTo>
                  <a:cubicBezTo>
                    <a:pt x="8" y="12"/>
                    <a:pt x="9" y="14"/>
                    <a:pt x="10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2" y="16"/>
                    <a:pt x="12" y="14"/>
                    <a:pt x="12" y="13"/>
                  </a:cubicBezTo>
                  <a:cubicBezTo>
                    <a:pt x="12" y="11"/>
                    <a:pt x="11" y="9"/>
                    <a:pt x="10" y="8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ļîḑe">
              <a:extLst>
                <a:ext uri="{FF2B5EF4-FFF2-40B4-BE49-F238E27FC236}">
                  <a16:creationId xmlns:a16="http://schemas.microsoft.com/office/drawing/2014/main" id="{232A804F-F65B-7043-EC7A-959C39032AC9}"/>
                </a:ext>
              </a:extLst>
            </p:cNvPr>
            <p:cNvSpPr/>
            <p:nvPr/>
          </p:nvSpPr>
          <p:spPr bwMode="auto">
            <a:xfrm>
              <a:off x="4708526" y="3679825"/>
              <a:ext cx="36513" cy="42863"/>
            </a:xfrm>
            <a:custGeom>
              <a:avLst/>
              <a:gdLst>
                <a:gd name="T0" fmla="*/ 6 w 12"/>
                <a:gd name="T1" fmla="*/ 6 h 14"/>
                <a:gd name="T2" fmla="*/ 0 w 12"/>
                <a:gd name="T3" fmla="*/ 0 h 14"/>
                <a:gd name="T4" fmla="*/ 0 w 12"/>
                <a:gd name="T5" fmla="*/ 8 h 14"/>
                <a:gd name="T6" fmla="*/ 6 w 12"/>
                <a:gd name="T7" fmla="*/ 14 h 14"/>
                <a:gd name="T8" fmla="*/ 12 w 12"/>
                <a:gd name="T9" fmla="*/ 8 h 14"/>
                <a:gd name="T10" fmla="*/ 12 w 12"/>
                <a:gd name="T11" fmla="*/ 0 h 14"/>
                <a:gd name="T12" fmla="*/ 6 w 12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4">
                  <a:moveTo>
                    <a:pt x="6" y="6"/>
                  </a:moveTo>
                  <a:cubicBezTo>
                    <a:pt x="3" y="6"/>
                    <a:pt x="0" y="3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2" y="11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"/>
                    <a:pt x="10" y="6"/>
                    <a:pt x="6" y="6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š1îďé">
              <a:extLst>
                <a:ext uri="{FF2B5EF4-FFF2-40B4-BE49-F238E27FC236}">
                  <a16:creationId xmlns:a16="http://schemas.microsoft.com/office/drawing/2014/main" id="{F5F5192E-8322-242B-4E9D-F6D3BFE13F75}"/>
                </a:ext>
              </a:extLst>
            </p:cNvPr>
            <p:cNvSpPr/>
            <p:nvPr/>
          </p:nvSpPr>
          <p:spPr bwMode="auto">
            <a:xfrm>
              <a:off x="4779963" y="3679825"/>
              <a:ext cx="36513" cy="42863"/>
            </a:xfrm>
            <a:custGeom>
              <a:avLst/>
              <a:gdLst>
                <a:gd name="T0" fmla="*/ 6 w 12"/>
                <a:gd name="T1" fmla="*/ 6 h 14"/>
                <a:gd name="T2" fmla="*/ 0 w 12"/>
                <a:gd name="T3" fmla="*/ 0 h 14"/>
                <a:gd name="T4" fmla="*/ 0 w 12"/>
                <a:gd name="T5" fmla="*/ 8 h 14"/>
                <a:gd name="T6" fmla="*/ 6 w 12"/>
                <a:gd name="T7" fmla="*/ 14 h 14"/>
                <a:gd name="T8" fmla="*/ 12 w 12"/>
                <a:gd name="T9" fmla="*/ 8 h 14"/>
                <a:gd name="T10" fmla="*/ 12 w 12"/>
                <a:gd name="T11" fmla="*/ 0 h 14"/>
                <a:gd name="T12" fmla="*/ 6 w 12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4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2" y="14"/>
                    <a:pt x="6" y="14"/>
                  </a:cubicBezTo>
                  <a:cubicBezTo>
                    <a:pt x="9" y="14"/>
                    <a:pt x="12" y="11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ṣļïḑê">
              <a:extLst>
                <a:ext uri="{FF2B5EF4-FFF2-40B4-BE49-F238E27FC236}">
                  <a16:creationId xmlns:a16="http://schemas.microsoft.com/office/drawing/2014/main" id="{2FFE72AE-CC8A-F1D0-8E74-C2EE2FE65FEC}"/>
                </a:ext>
              </a:extLst>
            </p:cNvPr>
            <p:cNvSpPr/>
            <p:nvPr/>
          </p:nvSpPr>
          <p:spPr bwMode="auto">
            <a:xfrm>
              <a:off x="4816476" y="3549650"/>
              <a:ext cx="93663" cy="117475"/>
            </a:xfrm>
            <a:custGeom>
              <a:avLst/>
              <a:gdLst>
                <a:gd name="T0" fmla="*/ 15 w 30"/>
                <a:gd name="T1" fmla="*/ 23 h 38"/>
                <a:gd name="T2" fmla="*/ 0 w 30"/>
                <a:gd name="T3" fmla="*/ 30 h 38"/>
                <a:gd name="T4" fmla="*/ 0 w 30"/>
                <a:gd name="T5" fmla="*/ 38 h 38"/>
                <a:gd name="T6" fmla="*/ 15 w 30"/>
                <a:gd name="T7" fmla="*/ 31 h 38"/>
                <a:gd name="T8" fmla="*/ 30 w 30"/>
                <a:gd name="T9" fmla="*/ 4 h 38"/>
                <a:gd name="T10" fmla="*/ 29 w 30"/>
                <a:gd name="T11" fmla="*/ 0 h 38"/>
                <a:gd name="T12" fmla="*/ 15 w 30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8">
                  <a:moveTo>
                    <a:pt x="15" y="23"/>
                  </a:moveTo>
                  <a:cubicBezTo>
                    <a:pt x="11" y="26"/>
                    <a:pt x="6" y="28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36"/>
                    <a:pt x="11" y="34"/>
                    <a:pt x="15" y="31"/>
                  </a:cubicBezTo>
                  <a:cubicBezTo>
                    <a:pt x="23" y="25"/>
                    <a:pt x="30" y="15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28" y="9"/>
                    <a:pt x="22" y="17"/>
                    <a:pt x="15" y="2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šḷiḋé">
              <a:extLst>
                <a:ext uri="{FF2B5EF4-FFF2-40B4-BE49-F238E27FC236}">
                  <a16:creationId xmlns:a16="http://schemas.microsoft.com/office/drawing/2014/main" id="{758C31E3-0F8C-D2EA-29AF-37A8496D8420}"/>
                </a:ext>
              </a:extLst>
            </p:cNvPr>
            <p:cNvSpPr/>
            <p:nvPr/>
          </p:nvSpPr>
          <p:spPr bwMode="auto">
            <a:xfrm>
              <a:off x="4611688" y="3586163"/>
              <a:ext cx="96838" cy="80963"/>
            </a:xfrm>
            <a:custGeom>
              <a:avLst/>
              <a:gdLst>
                <a:gd name="T0" fmla="*/ 31 w 31"/>
                <a:gd name="T1" fmla="*/ 18 h 26"/>
                <a:gd name="T2" fmla="*/ 5 w 31"/>
                <a:gd name="T3" fmla="*/ 3 h 26"/>
                <a:gd name="T4" fmla="*/ 2 w 31"/>
                <a:gd name="T5" fmla="*/ 0 h 26"/>
                <a:gd name="T6" fmla="*/ 5 w 31"/>
                <a:gd name="T7" fmla="*/ 11 h 26"/>
                <a:gd name="T8" fmla="*/ 31 w 31"/>
                <a:gd name="T9" fmla="*/ 26 h 26"/>
                <a:gd name="T10" fmla="*/ 31 w 31"/>
                <a:gd name="T1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">
                  <a:moveTo>
                    <a:pt x="31" y="18"/>
                  </a:moveTo>
                  <a:cubicBezTo>
                    <a:pt x="20" y="14"/>
                    <a:pt x="11" y="9"/>
                    <a:pt x="5" y="3"/>
                  </a:cubicBezTo>
                  <a:cubicBezTo>
                    <a:pt x="4" y="3"/>
                    <a:pt x="3" y="2"/>
                    <a:pt x="2" y="0"/>
                  </a:cubicBezTo>
                  <a:cubicBezTo>
                    <a:pt x="0" y="4"/>
                    <a:pt x="1" y="9"/>
                    <a:pt x="5" y="11"/>
                  </a:cubicBezTo>
                  <a:cubicBezTo>
                    <a:pt x="11" y="17"/>
                    <a:pt x="20" y="22"/>
                    <a:pt x="31" y="26"/>
                  </a:cubicBezTo>
                  <a:lnTo>
                    <a:pt x="31" y="18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ṡľíḓè">
              <a:extLst>
                <a:ext uri="{FF2B5EF4-FFF2-40B4-BE49-F238E27FC236}">
                  <a16:creationId xmlns:a16="http://schemas.microsoft.com/office/drawing/2014/main" id="{4C2C670D-8AC6-ACB6-F24C-9FB8F88586B9}"/>
                </a:ext>
              </a:extLst>
            </p:cNvPr>
            <p:cNvSpPr/>
            <p:nvPr/>
          </p:nvSpPr>
          <p:spPr bwMode="auto">
            <a:xfrm>
              <a:off x="4745038" y="3648075"/>
              <a:ext cx="34925" cy="28575"/>
            </a:xfrm>
            <a:custGeom>
              <a:avLst/>
              <a:gdLst>
                <a:gd name="T0" fmla="*/ 11 w 11"/>
                <a:gd name="T1" fmla="*/ 1 h 9"/>
                <a:gd name="T2" fmla="*/ 6 w 11"/>
                <a:gd name="T3" fmla="*/ 1 h 9"/>
                <a:gd name="T4" fmla="*/ 0 w 11"/>
                <a:gd name="T5" fmla="*/ 0 h 9"/>
                <a:gd name="T6" fmla="*/ 0 w 11"/>
                <a:gd name="T7" fmla="*/ 8 h 9"/>
                <a:gd name="T8" fmla="*/ 6 w 11"/>
                <a:gd name="T9" fmla="*/ 9 h 9"/>
                <a:gd name="T10" fmla="*/ 11 w 11"/>
                <a:gd name="T11" fmla="*/ 9 h 9"/>
                <a:gd name="T12" fmla="*/ 11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11" y="1"/>
                  </a:moveTo>
                  <a:cubicBezTo>
                    <a:pt x="9" y="1"/>
                    <a:pt x="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9"/>
                    <a:pt x="4" y="9"/>
                    <a:pt x="6" y="9"/>
                  </a:cubicBezTo>
                  <a:cubicBezTo>
                    <a:pt x="7" y="9"/>
                    <a:pt x="9" y="9"/>
                    <a:pt x="11" y="9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šlîḍé">
              <a:extLst>
                <a:ext uri="{FF2B5EF4-FFF2-40B4-BE49-F238E27FC236}">
                  <a16:creationId xmlns:a16="http://schemas.microsoft.com/office/drawing/2014/main" id="{420B434F-E009-E859-108B-200432961F44}"/>
                </a:ext>
              </a:extLst>
            </p:cNvPr>
            <p:cNvSpPr/>
            <p:nvPr/>
          </p:nvSpPr>
          <p:spPr bwMode="auto">
            <a:xfrm>
              <a:off x="4627563" y="3384550"/>
              <a:ext cx="80963" cy="104775"/>
            </a:xfrm>
            <a:custGeom>
              <a:avLst/>
              <a:gdLst>
                <a:gd name="T0" fmla="*/ 20 w 26"/>
                <a:gd name="T1" fmla="*/ 32 h 34"/>
                <a:gd name="T2" fmla="*/ 26 w 26"/>
                <a:gd name="T3" fmla="*/ 34 h 34"/>
                <a:gd name="T4" fmla="*/ 26 w 26"/>
                <a:gd name="T5" fmla="*/ 26 h 34"/>
                <a:gd name="T6" fmla="*/ 20 w 26"/>
                <a:gd name="T7" fmla="*/ 24 h 34"/>
                <a:gd name="T8" fmla="*/ 4 w 26"/>
                <a:gd name="T9" fmla="*/ 10 h 34"/>
                <a:gd name="T10" fmla="*/ 0 w 26"/>
                <a:gd name="T11" fmla="*/ 0 h 34"/>
                <a:gd name="T12" fmla="*/ 0 w 26"/>
                <a:gd name="T13" fmla="*/ 4 h 34"/>
                <a:gd name="T14" fmla="*/ 4 w 26"/>
                <a:gd name="T15" fmla="*/ 18 h 34"/>
                <a:gd name="T16" fmla="*/ 20 w 26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4">
                  <a:moveTo>
                    <a:pt x="20" y="32"/>
                  </a:moveTo>
                  <a:cubicBezTo>
                    <a:pt x="22" y="32"/>
                    <a:pt x="24" y="33"/>
                    <a:pt x="26" y="34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25"/>
                    <a:pt x="22" y="24"/>
                    <a:pt x="20" y="24"/>
                  </a:cubicBezTo>
                  <a:cubicBezTo>
                    <a:pt x="13" y="20"/>
                    <a:pt x="8" y="16"/>
                    <a:pt x="4" y="10"/>
                  </a:cubicBezTo>
                  <a:cubicBezTo>
                    <a:pt x="2" y="7"/>
                    <a:pt x="1" y="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9"/>
                    <a:pt x="1" y="14"/>
                    <a:pt x="4" y="18"/>
                  </a:cubicBezTo>
                  <a:cubicBezTo>
                    <a:pt x="8" y="24"/>
                    <a:pt x="13" y="28"/>
                    <a:pt x="20" y="32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ḻíḍê">
              <a:extLst>
                <a:ext uri="{FF2B5EF4-FFF2-40B4-BE49-F238E27FC236}">
                  <a16:creationId xmlns:a16="http://schemas.microsoft.com/office/drawing/2014/main" id="{90BC303A-EB06-7659-AFB5-E0B4B549F5AC}"/>
                </a:ext>
              </a:extLst>
            </p:cNvPr>
            <p:cNvSpPr/>
            <p:nvPr/>
          </p:nvSpPr>
          <p:spPr bwMode="auto">
            <a:xfrm>
              <a:off x="4217988" y="4235450"/>
              <a:ext cx="787400" cy="790575"/>
            </a:xfrm>
            <a:prstGeom prst="ellipse">
              <a:avLst/>
            </a:pr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śļiḍè">
              <a:extLst>
                <a:ext uri="{FF2B5EF4-FFF2-40B4-BE49-F238E27FC236}">
                  <a16:creationId xmlns:a16="http://schemas.microsoft.com/office/drawing/2014/main" id="{FBD3177A-E84A-335C-F05C-9DD258E3F3BD}"/>
                </a:ext>
              </a:extLst>
            </p:cNvPr>
            <p:cNvSpPr/>
            <p:nvPr/>
          </p:nvSpPr>
          <p:spPr bwMode="auto">
            <a:xfrm>
              <a:off x="4217988" y="4619625"/>
              <a:ext cx="787400" cy="406400"/>
            </a:xfrm>
            <a:custGeom>
              <a:avLst/>
              <a:gdLst>
                <a:gd name="T0" fmla="*/ 127 w 254"/>
                <a:gd name="T1" fmla="*/ 123 h 131"/>
                <a:gd name="T2" fmla="*/ 0 w 254"/>
                <a:gd name="T3" fmla="*/ 0 h 131"/>
                <a:gd name="T4" fmla="*/ 0 w 254"/>
                <a:gd name="T5" fmla="*/ 4 h 131"/>
                <a:gd name="T6" fmla="*/ 127 w 254"/>
                <a:gd name="T7" fmla="*/ 131 h 131"/>
                <a:gd name="T8" fmla="*/ 254 w 254"/>
                <a:gd name="T9" fmla="*/ 4 h 131"/>
                <a:gd name="T10" fmla="*/ 254 w 254"/>
                <a:gd name="T11" fmla="*/ 0 h 131"/>
                <a:gd name="T12" fmla="*/ 127 w 254"/>
                <a:gd name="T13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4" h="131">
                  <a:moveTo>
                    <a:pt x="127" y="123"/>
                  </a:moveTo>
                  <a:cubicBezTo>
                    <a:pt x="58" y="123"/>
                    <a:pt x="2" y="68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74"/>
                    <a:pt x="57" y="131"/>
                    <a:pt x="127" y="131"/>
                  </a:cubicBezTo>
                  <a:cubicBezTo>
                    <a:pt x="197" y="131"/>
                    <a:pt x="254" y="74"/>
                    <a:pt x="254" y="4"/>
                  </a:cubicBezTo>
                  <a:cubicBezTo>
                    <a:pt x="254" y="2"/>
                    <a:pt x="254" y="1"/>
                    <a:pt x="254" y="0"/>
                  </a:cubicBezTo>
                  <a:cubicBezTo>
                    <a:pt x="252" y="68"/>
                    <a:pt x="196" y="123"/>
                    <a:pt x="127" y="12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ṡlíďé">
              <a:extLst>
                <a:ext uri="{FF2B5EF4-FFF2-40B4-BE49-F238E27FC236}">
                  <a16:creationId xmlns:a16="http://schemas.microsoft.com/office/drawing/2014/main" id="{6EF199FF-92ED-4219-6BEA-7A71CB4D8D82}"/>
                </a:ext>
              </a:extLst>
            </p:cNvPr>
            <p:cNvSpPr/>
            <p:nvPr/>
          </p:nvSpPr>
          <p:spPr bwMode="auto">
            <a:xfrm>
              <a:off x="4292601" y="4311650"/>
              <a:ext cx="638175" cy="639763"/>
            </a:xfrm>
            <a:prstGeom prst="ellipse">
              <a:avLst/>
            </a:prstGeom>
            <a:solidFill>
              <a:srgbClr val="EDC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ṩľïḓe">
              <a:extLst>
                <a:ext uri="{FF2B5EF4-FFF2-40B4-BE49-F238E27FC236}">
                  <a16:creationId xmlns:a16="http://schemas.microsoft.com/office/drawing/2014/main" id="{499909AB-B979-6835-462B-303688DA9701}"/>
                </a:ext>
              </a:extLst>
            </p:cNvPr>
            <p:cNvSpPr/>
            <p:nvPr/>
          </p:nvSpPr>
          <p:spPr bwMode="auto">
            <a:xfrm>
              <a:off x="4292601" y="4311650"/>
              <a:ext cx="638175" cy="639763"/>
            </a:xfrm>
            <a:custGeom>
              <a:avLst/>
              <a:gdLst>
                <a:gd name="T0" fmla="*/ 200 w 206"/>
                <a:gd name="T1" fmla="*/ 69 h 206"/>
                <a:gd name="T2" fmla="*/ 195 w 206"/>
                <a:gd name="T3" fmla="*/ 58 h 206"/>
                <a:gd name="T4" fmla="*/ 130 w 206"/>
                <a:gd name="T5" fmla="*/ 85 h 206"/>
                <a:gd name="T6" fmla="*/ 180 w 206"/>
                <a:gd name="T7" fmla="*/ 35 h 206"/>
                <a:gd name="T8" fmla="*/ 171 w 206"/>
                <a:gd name="T9" fmla="*/ 26 h 206"/>
                <a:gd name="T10" fmla="*/ 121 w 206"/>
                <a:gd name="T11" fmla="*/ 76 h 206"/>
                <a:gd name="T12" fmla="*/ 148 w 206"/>
                <a:gd name="T13" fmla="*/ 10 h 206"/>
                <a:gd name="T14" fmla="*/ 136 w 206"/>
                <a:gd name="T15" fmla="*/ 5 h 206"/>
                <a:gd name="T16" fmla="*/ 109 w 206"/>
                <a:gd name="T17" fmla="*/ 71 h 206"/>
                <a:gd name="T18" fmla="*/ 109 w 206"/>
                <a:gd name="T19" fmla="*/ 0 h 206"/>
                <a:gd name="T20" fmla="*/ 103 w 206"/>
                <a:gd name="T21" fmla="*/ 0 h 206"/>
                <a:gd name="T22" fmla="*/ 96 w 206"/>
                <a:gd name="T23" fmla="*/ 0 h 206"/>
                <a:gd name="T24" fmla="*/ 96 w 206"/>
                <a:gd name="T25" fmla="*/ 71 h 206"/>
                <a:gd name="T26" fmla="*/ 69 w 206"/>
                <a:gd name="T27" fmla="*/ 5 h 206"/>
                <a:gd name="T28" fmla="*/ 58 w 206"/>
                <a:gd name="T29" fmla="*/ 10 h 206"/>
                <a:gd name="T30" fmla="*/ 85 w 206"/>
                <a:gd name="T31" fmla="*/ 76 h 206"/>
                <a:gd name="T32" fmla="*/ 35 w 206"/>
                <a:gd name="T33" fmla="*/ 26 h 206"/>
                <a:gd name="T34" fmla="*/ 26 w 206"/>
                <a:gd name="T35" fmla="*/ 35 h 206"/>
                <a:gd name="T36" fmla="*/ 76 w 206"/>
                <a:gd name="T37" fmla="*/ 85 h 206"/>
                <a:gd name="T38" fmla="*/ 10 w 206"/>
                <a:gd name="T39" fmla="*/ 58 h 206"/>
                <a:gd name="T40" fmla="*/ 5 w 206"/>
                <a:gd name="T41" fmla="*/ 69 h 206"/>
                <a:gd name="T42" fmla="*/ 71 w 206"/>
                <a:gd name="T43" fmla="*/ 96 h 206"/>
                <a:gd name="T44" fmla="*/ 0 w 206"/>
                <a:gd name="T45" fmla="*/ 96 h 206"/>
                <a:gd name="T46" fmla="*/ 0 w 206"/>
                <a:gd name="T47" fmla="*/ 103 h 206"/>
                <a:gd name="T48" fmla="*/ 0 w 206"/>
                <a:gd name="T49" fmla="*/ 109 h 206"/>
                <a:gd name="T50" fmla="*/ 71 w 206"/>
                <a:gd name="T51" fmla="*/ 109 h 206"/>
                <a:gd name="T52" fmla="*/ 5 w 206"/>
                <a:gd name="T53" fmla="*/ 136 h 206"/>
                <a:gd name="T54" fmla="*/ 10 w 206"/>
                <a:gd name="T55" fmla="*/ 148 h 206"/>
                <a:gd name="T56" fmla="*/ 76 w 206"/>
                <a:gd name="T57" fmla="*/ 121 h 206"/>
                <a:gd name="T58" fmla="*/ 26 w 206"/>
                <a:gd name="T59" fmla="*/ 171 h 206"/>
                <a:gd name="T60" fmla="*/ 35 w 206"/>
                <a:gd name="T61" fmla="*/ 180 h 206"/>
                <a:gd name="T62" fmla="*/ 85 w 206"/>
                <a:gd name="T63" fmla="*/ 130 h 206"/>
                <a:gd name="T64" fmla="*/ 58 w 206"/>
                <a:gd name="T65" fmla="*/ 195 h 206"/>
                <a:gd name="T66" fmla="*/ 69 w 206"/>
                <a:gd name="T67" fmla="*/ 200 h 206"/>
                <a:gd name="T68" fmla="*/ 96 w 206"/>
                <a:gd name="T69" fmla="*/ 135 h 206"/>
                <a:gd name="T70" fmla="*/ 96 w 206"/>
                <a:gd name="T71" fmla="*/ 205 h 206"/>
                <a:gd name="T72" fmla="*/ 103 w 206"/>
                <a:gd name="T73" fmla="*/ 206 h 206"/>
                <a:gd name="T74" fmla="*/ 109 w 206"/>
                <a:gd name="T75" fmla="*/ 205 h 206"/>
                <a:gd name="T76" fmla="*/ 109 w 206"/>
                <a:gd name="T77" fmla="*/ 135 h 206"/>
                <a:gd name="T78" fmla="*/ 136 w 206"/>
                <a:gd name="T79" fmla="*/ 200 h 206"/>
                <a:gd name="T80" fmla="*/ 148 w 206"/>
                <a:gd name="T81" fmla="*/ 195 h 206"/>
                <a:gd name="T82" fmla="*/ 121 w 206"/>
                <a:gd name="T83" fmla="*/ 130 h 206"/>
                <a:gd name="T84" fmla="*/ 171 w 206"/>
                <a:gd name="T85" fmla="*/ 180 h 206"/>
                <a:gd name="T86" fmla="*/ 180 w 206"/>
                <a:gd name="T87" fmla="*/ 171 h 206"/>
                <a:gd name="T88" fmla="*/ 130 w 206"/>
                <a:gd name="T89" fmla="*/ 121 h 206"/>
                <a:gd name="T90" fmla="*/ 195 w 206"/>
                <a:gd name="T91" fmla="*/ 148 h 206"/>
                <a:gd name="T92" fmla="*/ 200 w 206"/>
                <a:gd name="T93" fmla="*/ 136 h 206"/>
                <a:gd name="T94" fmla="*/ 135 w 206"/>
                <a:gd name="T95" fmla="*/ 109 h 206"/>
                <a:gd name="T96" fmla="*/ 206 w 206"/>
                <a:gd name="T97" fmla="*/ 109 h 206"/>
                <a:gd name="T98" fmla="*/ 206 w 206"/>
                <a:gd name="T99" fmla="*/ 103 h 206"/>
                <a:gd name="T100" fmla="*/ 206 w 206"/>
                <a:gd name="T101" fmla="*/ 96 h 206"/>
                <a:gd name="T102" fmla="*/ 135 w 206"/>
                <a:gd name="T103" fmla="*/ 96 h 206"/>
                <a:gd name="T104" fmla="*/ 200 w 206"/>
                <a:gd name="T105" fmla="*/ 6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6" h="206">
                  <a:moveTo>
                    <a:pt x="200" y="69"/>
                  </a:moveTo>
                  <a:cubicBezTo>
                    <a:pt x="199" y="65"/>
                    <a:pt x="197" y="61"/>
                    <a:pt x="195" y="58"/>
                  </a:cubicBezTo>
                  <a:cubicBezTo>
                    <a:pt x="130" y="85"/>
                    <a:pt x="130" y="85"/>
                    <a:pt x="130" y="85"/>
                  </a:cubicBezTo>
                  <a:cubicBezTo>
                    <a:pt x="180" y="35"/>
                    <a:pt x="180" y="35"/>
                    <a:pt x="180" y="35"/>
                  </a:cubicBezTo>
                  <a:cubicBezTo>
                    <a:pt x="177" y="31"/>
                    <a:pt x="174" y="28"/>
                    <a:pt x="171" y="26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4" y="8"/>
                    <a:pt x="140" y="7"/>
                    <a:pt x="136" y="5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7" y="0"/>
                    <a:pt x="105" y="0"/>
                    <a:pt x="103" y="0"/>
                  </a:cubicBezTo>
                  <a:cubicBezTo>
                    <a:pt x="101" y="0"/>
                    <a:pt x="99" y="0"/>
                    <a:pt x="96" y="0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5" y="7"/>
                    <a:pt x="61" y="8"/>
                    <a:pt x="58" y="1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2" y="28"/>
                    <a:pt x="29" y="31"/>
                    <a:pt x="26" y="3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8" y="61"/>
                    <a:pt x="7" y="65"/>
                    <a:pt x="5" y="69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0" y="101"/>
                    <a:pt x="0" y="103"/>
                  </a:cubicBezTo>
                  <a:cubicBezTo>
                    <a:pt x="0" y="105"/>
                    <a:pt x="0" y="107"/>
                    <a:pt x="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7" y="140"/>
                    <a:pt x="8" y="144"/>
                    <a:pt x="10" y="148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9" y="174"/>
                    <a:pt x="32" y="177"/>
                    <a:pt x="35" y="180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58" y="195"/>
                    <a:pt x="58" y="195"/>
                    <a:pt x="58" y="195"/>
                  </a:cubicBezTo>
                  <a:cubicBezTo>
                    <a:pt x="61" y="197"/>
                    <a:pt x="65" y="199"/>
                    <a:pt x="69" y="200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205"/>
                    <a:pt x="96" y="205"/>
                    <a:pt x="96" y="205"/>
                  </a:cubicBezTo>
                  <a:cubicBezTo>
                    <a:pt x="99" y="206"/>
                    <a:pt x="101" y="206"/>
                    <a:pt x="103" y="206"/>
                  </a:cubicBezTo>
                  <a:cubicBezTo>
                    <a:pt x="105" y="206"/>
                    <a:pt x="107" y="206"/>
                    <a:pt x="109" y="205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40" y="199"/>
                    <a:pt x="144" y="197"/>
                    <a:pt x="148" y="195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71" y="180"/>
                    <a:pt x="171" y="180"/>
                    <a:pt x="171" y="180"/>
                  </a:cubicBezTo>
                  <a:cubicBezTo>
                    <a:pt x="174" y="177"/>
                    <a:pt x="177" y="174"/>
                    <a:pt x="180" y="171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7" y="144"/>
                    <a:pt x="199" y="140"/>
                    <a:pt x="200" y="13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6" y="107"/>
                    <a:pt x="206" y="105"/>
                    <a:pt x="206" y="103"/>
                  </a:cubicBezTo>
                  <a:cubicBezTo>
                    <a:pt x="206" y="101"/>
                    <a:pt x="206" y="98"/>
                    <a:pt x="206" y="96"/>
                  </a:cubicBezTo>
                  <a:cubicBezTo>
                    <a:pt x="135" y="96"/>
                    <a:pt x="135" y="96"/>
                    <a:pt x="135" y="96"/>
                  </a:cubicBezTo>
                  <a:lnTo>
                    <a:pt x="200" y="69"/>
                  </a:lnTo>
                  <a:close/>
                </a:path>
              </a:pathLst>
            </a:custGeom>
            <a:solidFill>
              <a:srgbClr val="EDBD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$1îdê">
              <a:extLst>
                <a:ext uri="{FF2B5EF4-FFF2-40B4-BE49-F238E27FC236}">
                  <a16:creationId xmlns:a16="http://schemas.microsoft.com/office/drawing/2014/main" id="{41AB361D-3F06-EBC0-7046-D75B4F1BC703}"/>
                </a:ext>
              </a:extLst>
            </p:cNvPr>
            <p:cNvSpPr/>
            <p:nvPr/>
          </p:nvSpPr>
          <p:spPr bwMode="auto">
            <a:xfrm>
              <a:off x="4306888" y="4327525"/>
              <a:ext cx="606425" cy="604838"/>
            </a:xfrm>
            <a:prstGeom prst="ellipse">
              <a:avLst/>
            </a:prstGeom>
            <a:solidFill>
              <a:srgbClr val="FBD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ṥlïḋè">
              <a:extLst>
                <a:ext uri="{FF2B5EF4-FFF2-40B4-BE49-F238E27FC236}">
                  <a16:creationId xmlns:a16="http://schemas.microsoft.com/office/drawing/2014/main" id="{DFC46E66-7435-0D94-D85D-C7A247263762}"/>
                </a:ext>
              </a:extLst>
            </p:cNvPr>
            <p:cNvSpPr/>
            <p:nvPr/>
          </p:nvSpPr>
          <p:spPr bwMode="auto">
            <a:xfrm>
              <a:off x="4306888" y="4327525"/>
              <a:ext cx="606425" cy="604838"/>
            </a:xfrm>
            <a:custGeom>
              <a:avLst/>
              <a:gdLst>
                <a:gd name="T0" fmla="*/ 190 w 195"/>
                <a:gd name="T1" fmla="*/ 66 h 195"/>
                <a:gd name="T2" fmla="*/ 185 w 195"/>
                <a:gd name="T3" fmla="*/ 55 h 195"/>
                <a:gd name="T4" fmla="*/ 125 w 195"/>
                <a:gd name="T5" fmla="*/ 80 h 195"/>
                <a:gd name="T6" fmla="*/ 171 w 195"/>
                <a:gd name="T7" fmla="*/ 33 h 195"/>
                <a:gd name="T8" fmla="*/ 162 w 195"/>
                <a:gd name="T9" fmla="*/ 25 h 195"/>
                <a:gd name="T10" fmla="*/ 116 w 195"/>
                <a:gd name="T11" fmla="*/ 71 h 195"/>
                <a:gd name="T12" fmla="*/ 141 w 195"/>
                <a:gd name="T13" fmla="*/ 10 h 195"/>
                <a:gd name="T14" fmla="*/ 129 w 195"/>
                <a:gd name="T15" fmla="*/ 5 h 195"/>
                <a:gd name="T16" fmla="*/ 104 w 195"/>
                <a:gd name="T17" fmla="*/ 66 h 195"/>
                <a:gd name="T18" fmla="*/ 104 w 195"/>
                <a:gd name="T19" fmla="*/ 1 h 195"/>
                <a:gd name="T20" fmla="*/ 98 w 195"/>
                <a:gd name="T21" fmla="*/ 0 h 195"/>
                <a:gd name="T22" fmla="*/ 91 w 195"/>
                <a:gd name="T23" fmla="*/ 1 h 195"/>
                <a:gd name="T24" fmla="*/ 91 w 195"/>
                <a:gd name="T25" fmla="*/ 66 h 195"/>
                <a:gd name="T26" fmla="*/ 67 w 195"/>
                <a:gd name="T27" fmla="*/ 5 h 195"/>
                <a:gd name="T28" fmla="*/ 55 w 195"/>
                <a:gd name="T29" fmla="*/ 10 h 195"/>
                <a:gd name="T30" fmla="*/ 80 w 195"/>
                <a:gd name="T31" fmla="*/ 71 h 195"/>
                <a:gd name="T32" fmla="*/ 34 w 195"/>
                <a:gd name="T33" fmla="*/ 25 h 195"/>
                <a:gd name="T34" fmla="*/ 25 w 195"/>
                <a:gd name="T35" fmla="*/ 33 h 195"/>
                <a:gd name="T36" fmla="*/ 71 w 195"/>
                <a:gd name="T37" fmla="*/ 80 h 195"/>
                <a:gd name="T38" fmla="*/ 10 w 195"/>
                <a:gd name="T39" fmla="*/ 55 h 195"/>
                <a:gd name="T40" fmla="*/ 6 w 195"/>
                <a:gd name="T41" fmla="*/ 66 h 195"/>
                <a:gd name="T42" fmla="*/ 66 w 195"/>
                <a:gd name="T43" fmla="*/ 91 h 195"/>
                <a:gd name="T44" fmla="*/ 1 w 195"/>
                <a:gd name="T45" fmla="*/ 91 h 195"/>
                <a:gd name="T46" fmla="*/ 0 w 195"/>
                <a:gd name="T47" fmla="*/ 98 h 195"/>
                <a:gd name="T48" fmla="*/ 1 w 195"/>
                <a:gd name="T49" fmla="*/ 104 h 195"/>
                <a:gd name="T50" fmla="*/ 66 w 195"/>
                <a:gd name="T51" fmla="*/ 104 h 195"/>
                <a:gd name="T52" fmla="*/ 6 w 195"/>
                <a:gd name="T53" fmla="*/ 129 h 195"/>
                <a:gd name="T54" fmla="*/ 10 w 195"/>
                <a:gd name="T55" fmla="*/ 141 h 195"/>
                <a:gd name="T56" fmla="*/ 71 w 195"/>
                <a:gd name="T57" fmla="*/ 116 h 195"/>
                <a:gd name="T58" fmla="*/ 25 w 195"/>
                <a:gd name="T59" fmla="*/ 162 h 195"/>
                <a:gd name="T60" fmla="*/ 34 w 195"/>
                <a:gd name="T61" fmla="*/ 171 h 195"/>
                <a:gd name="T62" fmla="*/ 80 w 195"/>
                <a:gd name="T63" fmla="*/ 125 h 195"/>
                <a:gd name="T64" fmla="*/ 55 w 195"/>
                <a:gd name="T65" fmla="*/ 185 h 195"/>
                <a:gd name="T66" fmla="*/ 67 w 195"/>
                <a:gd name="T67" fmla="*/ 190 h 195"/>
                <a:gd name="T68" fmla="*/ 91 w 195"/>
                <a:gd name="T69" fmla="*/ 130 h 195"/>
                <a:gd name="T70" fmla="*/ 91 w 195"/>
                <a:gd name="T71" fmla="*/ 195 h 195"/>
                <a:gd name="T72" fmla="*/ 98 w 195"/>
                <a:gd name="T73" fmla="*/ 195 h 195"/>
                <a:gd name="T74" fmla="*/ 104 w 195"/>
                <a:gd name="T75" fmla="*/ 195 h 195"/>
                <a:gd name="T76" fmla="*/ 104 w 195"/>
                <a:gd name="T77" fmla="*/ 130 h 195"/>
                <a:gd name="T78" fmla="*/ 129 w 195"/>
                <a:gd name="T79" fmla="*/ 190 h 195"/>
                <a:gd name="T80" fmla="*/ 141 w 195"/>
                <a:gd name="T81" fmla="*/ 185 h 195"/>
                <a:gd name="T82" fmla="*/ 116 w 195"/>
                <a:gd name="T83" fmla="*/ 125 h 195"/>
                <a:gd name="T84" fmla="*/ 162 w 195"/>
                <a:gd name="T85" fmla="*/ 171 h 195"/>
                <a:gd name="T86" fmla="*/ 171 w 195"/>
                <a:gd name="T87" fmla="*/ 162 h 195"/>
                <a:gd name="T88" fmla="*/ 125 w 195"/>
                <a:gd name="T89" fmla="*/ 116 h 195"/>
                <a:gd name="T90" fmla="*/ 185 w 195"/>
                <a:gd name="T91" fmla="*/ 141 h 195"/>
                <a:gd name="T92" fmla="*/ 190 w 195"/>
                <a:gd name="T93" fmla="*/ 129 h 195"/>
                <a:gd name="T94" fmla="*/ 130 w 195"/>
                <a:gd name="T95" fmla="*/ 104 h 195"/>
                <a:gd name="T96" fmla="*/ 195 w 195"/>
                <a:gd name="T97" fmla="*/ 104 h 195"/>
                <a:gd name="T98" fmla="*/ 195 w 195"/>
                <a:gd name="T99" fmla="*/ 98 h 195"/>
                <a:gd name="T100" fmla="*/ 195 w 195"/>
                <a:gd name="T101" fmla="*/ 91 h 195"/>
                <a:gd name="T102" fmla="*/ 130 w 195"/>
                <a:gd name="T103" fmla="*/ 91 h 195"/>
                <a:gd name="T104" fmla="*/ 190 w 195"/>
                <a:gd name="T105" fmla="*/ 6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5" h="195">
                  <a:moveTo>
                    <a:pt x="190" y="66"/>
                  </a:moveTo>
                  <a:cubicBezTo>
                    <a:pt x="189" y="62"/>
                    <a:pt x="187" y="58"/>
                    <a:pt x="185" y="55"/>
                  </a:cubicBezTo>
                  <a:cubicBezTo>
                    <a:pt x="125" y="80"/>
                    <a:pt x="125" y="80"/>
                    <a:pt x="125" y="80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8" y="30"/>
                    <a:pt x="165" y="27"/>
                    <a:pt x="162" y="25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37" y="8"/>
                    <a:pt x="133" y="7"/>
                    <a:pt x="129" y="5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2" y="0"/>
                    <a:pt x="100" y="0"/>
                    <a:pt x="98" y="0"/>
                  </a:cubicBezTo>
                  <a:cubicBezTo>
                    <a:pt x="96" y="0"/>
                    <a:pt x="94" y="0"/>
                    <a:pt x="91" y="1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2" y="7"/>
                    <a:pt x="59" y="8"/>
                    <a:pt x="55" y="1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0" y="27"/>
                    <a:pt x="27" y="30"/>
                    <a:pt x="25" y="33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9" y="58"/>
                    <a:pt x="7" y="62"/>
                    <a:pt x="6" y="66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3"/>
                    <a:pt x="0" y="96"/>
                    <a:pt x="0" y="98"/>
                  </a:cubicBezTo>
                  <a:cubicBezTo>
                    <a:pt x="0" y="100"/>
                    <a:pt x="1" y="102"/>
                    <a:pt x="1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7" y="133"/>
                    <a:pt x="9" y="137"/>
                    <a:pt x="10" y="141"/>
                  </a:cubicBezTo>
                  <a:cubicBezTo>
                    <a:pt x="71" y="116"/>
                    <a:pt x="71" y="116"/>
                    <a:pt x="71" y="116"/>
                  </a:cubicBezTo>
                  <a:cubicBezTo>
                    <a:pt x="25" y="162"/>
                    <a:pt x="25" y="162"/>
                    <a:pt x="25" y="162"/>
                  </a:cubicBezTo>
                  <a:cubicBezTo>
                    <a:pt x="27" y="165"/>
                    <a:pt x="30" y="168"/>
                    <a:pt x="34" y="171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55" y="185"/>
                    <a:pt x="55" y="185"/>
                    <a:pt x="55" y="185"/>
                  </a:cubicBezTo>
                  <a:cubicBezTo>
                    <a:pt x="59" y="187"/>
                    <a:pt x="62" y="189"/>
                    <a:pt x="67" y="19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4" y="195"/>
                    <a:pt x="96" y="195"/>
                    <a:pt x="98" y="195"/>
                  </a:cubicBezTo>
                  <a:cubicBezTo>
                    <a:pt x="100" y="195"/>
                    <a:pt x="102" y="195"/>
                    <a:pt x="104" y="195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29" y="190"/>
                    <a:pt x="129" y="190"/>
                    <a:pt x="129" y="190"/>
                  </a:cubicBezTo>
                  <a:cubicBezTo>
                    <a:pt x="133" y="189"/>
                    <a:pt x="137" y="187"/>
                    <a:pt x="141" y="185"/>
                  </a:cubicBezTo>
                  <a:cubicBezTo>
                    <a:pt x="116" y="125"/>
                    <a:pt x="116" y="125"/>
                    <a:pt x="116" y="125"/>
                  </a:cubicBezTo>
                  <a:cubicBezTo>
                    <a:pt x="162" y="171"/>
                    <a:pt x="162" y="171"/>
                    <a:pt x="162" y="171"/>
                  </a:cubicBezTo>
                  <a:cubicBezTo>
                    <a:pt x="165" y="168"/>
                    <a:pt x="168" y="165"/>
                    <a:pt x="171" y="162"/>
                  </a:cubicBezTo>
                  <a:cubicBezTo>
                    <a:pt x="125" y="116"/>
                    <a:pt x="125" y="116"/>
                    <a:pt x="125" y="116"/>
                  </a:cubicBezTo>
                  <a:cubicBezTo>
                    <a:pt x="185" y="141"/>
                    <a:pt x="185" y="141"/>
                    <a:pt x="185" y="141"/>
                  </a:cubicBezTo>
                  <a:cubicBezTo>
                    <a:pt x="187" y="137"/>
                    <a:pt x="189" y="133"/>
                    <a:pt x="190" y="129"/>
                  </a:cubicBezTo>
                  <a:cubicBezTo>
                    <a:pt x="130" y="104"/>
                    <a:pt x="130" y="104"/>
                    <a:pt x="130" y="104"/>
                  </a:cubicBezTo>
                  <a:cubicBezTo>
                    <a:pt x="195" y="104"/>
                    <a:pt x="195" y="104"/>
                    <a:pt x="195" y="104"/>
                  </a:cubicBezTo>
                  <a:cubicBezTo>
                    <a:pt x="195" y="102"/>
                    <a:pt x="195" y="100"/>
                    <a:pt x="195" y="98"/>
                  </a:cubicBezTo>
                  <a:cubicBezTo>
                    <a:pt x="195" y="96"/>
                    <a:pt x="195" y="93"/>
                    <a:pt x="195" y="91"/>
                  </a:cubicBezTo>
                  <a:cubicBezTo>
                    <a:pt x="130" y="91"/>
                    <a:pt x="130" y="91"/>
                    <a:pt x="130" y="91"/>
                  </a:cubicBezTo>
                  <a:lnTo>
                    <a:pt x="190" y="66"/>
                  </a:lnTo>
                  <a:close/>
                </a:path>
              </a:pathLst>
            </a:custGeom>
            <a:solidFill>
              <a:srgbClr val="FBC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ṥľïḋê">
              <a:extLst>
                <a:ext uri="{FF2B5EF4-FFF2-40B4-BE49-F238E27FC236}">
                  <a16:creationId xmlns:a16="http://schemas.microsoft.com/office/drawing/2014/main" id="{7A30CE04-B68E-6CA4-B803-546869AFE200}"/>
                </a:ext>
              </a:extLst>
            </p:cNvPr>
            <p:cNvSpPr/>
            <p:nvPr/>
          </p:nvSpPr>
          <p:spPr bwMode="auto">
            <a:xfrm>
              <a:off x="4462463" y="4389438"/>
              <a:ext cx="295275" cy="481013"/>
            </a:xfrm>
            <a:custGeom>
              <a:avLst/>
              <a:gdLst>
                <a:gd name="T0" fmla="*/ 74 w 95"/>
                <a:gd name="T1" fmla="*/ 74 h 155"/>
                <a:gd name="T2" fmla="*/ 66 w 95"/>
                <a:gd name="T3" fmla="*/ 38 h 155"/>
                <a:gd name="T4" fmla="*/ 88 w 95"/>
                <a:gd name="T5" fmla="*/ 42 h 155"/>
                <a:gd name="T6" fmla="*/ 66 w 95"/>
                <a:gd name="T7" fmla="*/ 19 h 155"/>
                <a:gd name="T8" fmla="*/ 59 w 95"/>
                <a:gd name="T9" fmla="*/ 0 h 155"/>
                <a:gd name="T10" fmla="*/ 53 w 95"/>
                <a:gd name="T11" fmla="*/ 16 h 155"/>
                <a:gd name="T12" fmla="*/ 43 w 95"/>
                <a:gd name="T13" fmla="*/ 16 h 155"/>
                <a:gd name="T14" fmla="*/ 36 w 95"/>
                <a:gd name="T15" fmla="*/ 0 h 155"/>
                <a:gd name="T16" fmla="*/ 30 w 95"/>
                <a:gd name="T17" fmla="*/ 19 h 155"/>
                <a:gd name="T18" fmla="*/ 4 w 95"/>
                <a:gd name="T19" fmla="*/ 50 h 155"/>
                <a:gd name="T20" fmla="*/ 24 w 95"/>
                <a:gd name="T21" fmla="*/ 78 h 155"/>
                <a:gd name="T22" fmla="*/ 30 w 95"/>
                <a:gd name="T23" fmla="*/ 118 h 155"/>
                <a:gd name="T24" fmla="*/ 3 w 95"/>
                <a:gd name="T25" fmla="*/ 110 h 155"/>
                <a:gd name="T26" fmla="*/ 30 w 95"/>
                <a:gd name="T27" fmla="*/ 137 h 155"/>
                <a:gd name="T28" fmla="*/ 36 w 95"/>
                <a:gd name="T29" fmla="*/ 155 h 155"/>
                <a:gd name="T30" fmla="*/ 43 w 95"/>
                <a:gd name="T31" fmla="*/ 139 h 155"/>
                <a:gd name="T32" fmla="*/ 53 w 95"/>
                <a:gd name="T33" fmla="*/ 140 h 155"/>
                <a:gd name="T34" fmla="*/ 59 w 95"/>
                <a:gd name="T35" fmla="*/ 155 h 155"/>
                <a:gd name="T36" fmla="*/ 66 w 95"/>
                <a:gd name="T37" fmla="*/ 137 h 155"/>
                <a:gd name="T38" fmla="*/ 95 w 95"/>
                <a:gd name="T39" fmla="*/ 103 h 155"/>
                <a:gd name="T40" fmla="*/ 48 w 95"/>
                <a:gd name="T41" fmla="*/ 33 h 155"/>
                <a:gd name="T42" fmla="*/ 53 w 95"/>
                <a:gd name="T43" fmla="*/ 68 h 155"/>
                <a:gd name="T44" fmla="*/ 49 w 95"/>
                <a:gd name="T45" fmla="*/ 67 h 155"/>
                <a:gd name="T46" fmla="*/ 43 w 95"/>
                <a:gd name="T47" fmla="*/ 34 h 155"/>
                <a:gd name="T48" fmla="*/ 28 w 95"/>
                <a:gd name="T49" fmla="*/ 59 h 155"/>
                <a:gd name="T50" fmla="*/ 22 w 95"/>
                <a:gd name="T51" fmla="*/ 50 h 155"/>
                <a:gd name="T52" fmla="*/ 30 w 95"/>
                <a:gd name="T53" fmla="*/ 38 h 155"/>
                <a:gd name="T54" fmla="*/ 28 w 95"/>
                <a:gd name="T55" fmla="*/ 59 h 155"/>
                <a:gd name="T56" fmla="*/ 43 w 95"/>
                <a:gd name="T57" fmla="*/ 122 h 155"/>
                <a:gd name="T58" fmla="*/ 46 w 95"/>
                <a:gd name="T59" fmla="*/ 84 h 155"/>
                <a:gd name="T60" fmla="*/ 53 w 95"/>
                <a:gd name="T61" fmla="*/ 86 h 155"/>
                <a:gd name="T62" fmla="*/ 48 w 95"/>
                <a:gd name="T63" fmla="*/ 122 h 155"/>
                <a:gd name="T64" fmla="*/ 66 w 95"/>
                <a:gd name="T65" fmla="*/ 118 h 155"/>
                <a:gd name="T66" fmla="*/ 70 w 95"/>
                <a:gd name="T67" fmla="*/ 92 h 155"/>
                <a:gd name="T68" fmla="*/ 77 w 95"/>
                <a:gd name="T69" fmla="*/ 10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5" h="155">
                  <a:moveTo>
                    <a:pt x="91" y="89"/>
                  </a:moveTo>
                  <a:cubicBezTo>
                    <a:pt x="87" y="82"/>
                    <a:pt x="81" y="78"/>
                    <a:pt x="74" y="74"/>
                  </a:cubicBezTo>
                  <a:cubicBezTo>
                    <a:pt x="71" y="73"/>
                    <a:pt x="68" y="72"/>
                    <a:pt x="66" y="7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9" y="40"/>
                    <a:pt x="72" y="42"/>
                    <a:pt x="76" y="44"/>
                  </a:cubicBezTo>
                  <a:cubicBezTo>
                    <a:pt x="80" y="47"/>
                    <a:pt x="85" y="46"/>
                    <a:pt x="88" y="42"/>
                  </a:cubicBezTo>
                  <a:cubicBezTo>
                    <a:pt x="91" y="38"/>
                    <a:pt x="89" y="32"/>
                    <a:pt x="85" y="29"/>
                  </a:cubicBezTo>
                  <a:cubicBezTo>
                    <a:pt x="80" y="26"/>
                    <a:pt x="74" y="22"/>
                    <a:pt x="66" y="19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3"/>
                    <a:pt x="63" y="0"/>
                    <a:pt x="59" y="0"/>
                  </a:cubicBezTo>
                  <a:cubicBezTo>
                    <a:pt x="56" y="0"/>
                    <a:pt x="53" y="3"/>
                    <a:pt x="53" y="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1" y="16"/>
                    <a:pt x="50" y="16"/>
                    <a:pt x="48" y="16"/>
                  </a:cubicBezTo>
                  <a:cubicBezTo>
                    <a:pt x="46" y="16"/>
                    <a:pt x="44" y="16"/>
                    <a:pt x="43" y="1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3"/>
                    <a:pt x="40" y="0"/>
                    <a:pt x="36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6" y="20"/>
                    <a:pt x="22" y="22"/>
                    <a:pt x="18" y="25"/>
                  </a:cubicBezTo>
                  <a:cubicBezTo>
                    <a:pt x="10" y="31"/>
                    <a:pt x="4" y="40"/>
                    <a:pt x="4" y="50"/>
                  </a:cubicBezTo>
                  <a:cubicBezTo>
                    <a:pt x="4" y="55"/>
                    <a:pt x="6" y="60"/>
                    <a:pt x="8" y="64"/>
                  </a:cubicBezTo>
                  <a:cubicBezTo>
                    <a:pt x="12" y="70"/>
                    <a:pt x="18" y="75"/>
                    <a:pt x="24" y="78"/>
                  </a:cubicBezTo>
                  <a:cubicBezTo>
                    <a:pt x="26" y="79"/>
                    <a:pt x="28" y="79"/>
                    <a:pt x="30" y="80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24" y="115"/>
                    <a:pt x="19" y="112"/>
                    <a:pt x="15" y="109"/>
                  </a:cubicBezTo>
                  <a:cubicBezTo>
                    <a:pt x="11" y="106"/>
                    <a:pt x="6" y="106"/>
                    <a:pt x="3" y="110"/>
                  </a:cubicBezTo>
                  <a:cubicBezTo>
                    <a:pt x="0" y="114"/>
                    <a:pt x="0" y="119"/>
                    <a:pt x="4" y="123"/>
                  </a:cubicBezTo>
                  <a:cubicBezTo>
                    <a:pt x="10" y="128"/>
                    <a:pt x="19" y="133"/>
                    <a:pt x="30" y="137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52"/>
                    <a:pt x="33" y="155"/>
                    <a:pt x="36" y="155"/>
                  </a:cubicBezTo>
                  <a:cubicBezTo>
                    <a:pt x="40" y="155"/>
                    <a:pt x="43" y="152"/>
                    <a:pt x="43" y="14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5" y="140"/>
                    <a:pt x="46" y="140"/>
                    <a:pt x="48" y="140"/>
                  </a:cubicBezTo>
                  <a:cubicBezTo>
                    <a:pt x="50" y="140"/>
                    <a:pt x="51" y="140"/>
                    <a:pt x="53" y="140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52"/>
                    <a:pt x="56" y="155"/>
                    <a:pt x="59" y="155"/>
                  </a:cubicBezTo>
                  <a:cubicBezTo>
                    <a:pt x="63" y="155"/>
                    <a:pt x="66" y="152"/>
                    <a:pt x="66" y="149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71" y="136"/>
                    <a:pt x="76" y="133"/>
                    <a:pt x="80" y="130"/>
                  </a:cubicBezTo>
                  <a:cubicBezTo>
                    <a:pt x="89" y="124"/>
                    <a:pt x="95" y="114"/>
                    <a:pt x="95" y="103"/>
                  </a:cubicBezTo>
                  <a:cubicBezTo>
                    <a:pt x="95" y="98"/>
                    <a:pt x="93" y="93"/>
                    <a:pt x="91" y="89"/>
                  </a:cubicBezTo>
                  <a:close/>
                  <a:moveTo>
                    <a:pt x="48" y="33"/>
                  </a:moveTo>
                  <a:cubicBezTo>
                    <a:pt x="50" y="33"/>
                    <a:pt x="51" y="33"/>
                    <a:pt x="53" y="34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2" y="67"/>
                    <a:pt x="51" y="67"/>
                    <a:pt x="50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7" y="66"/>
                    <a:pt x="45" y="66"/>
                    <a:pt x="43" y="6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3"/>
                    <a:pt x="46" y="33"/>
                    <a:pt x="48" y="33"/>
                  </a:cubicBezTo>
                  <a:close/>
                  <a:moveTo>
                    <a:pt x="28" y="59"/>
                  </a:moveTo>
                  <a:cubicBezTo>
                    <a:pt x="26" y="58"/>
                    <a:pt x="24" y="56"/>
                    <a:pt x="23" y="55"/>
                  </a:cubicBezTo>
                  <a:cubicBezTo>
                    <a:pt x="22" y="53"/>
                    <a:pt x="22" y="52"/>
                    <a:pt x="22" y="50"/>
                  </a:cubicBezTo>
                  <a:cubicBezTo>
                    <a:pt x="22" y="46"/>
                    <a:pt x="24" y="43"/>
                    <a:pt x="28" y="39"/>
                  </a:cubicBezTo>
                  <a:cubicBezTo>
                    <a:pt x="29" y="39"/>
                    <a:pt x="30" y="38"/>
                    <a:pt x="30" y="38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9" y="60"/>
                    <a:pt x="28" y="60"/>
                    <a:pt x="28" y="59"/>
                  </a:cubicBezTo>
                  <a:close/>
                  <a:moveTo>
                    <a:pt x="48" y="122"/>
                  </a:moveTo>
                  <a:cubicBezTo>
                    <a:pt x="46" y="122"/>
                    <a:pt x="45" y="122"/>
                    <a:pt x="43" y="122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4" y="84"/>
                    <a:pt x="45" y="84"/>
                    <a:pt x="46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9" y="85"/>
                    <a:pt x="51" y="85"/>
                    <a:pt x="53" y="86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1" y="122"/>
                    <a:pt x="50" y="122"/>
                    <a:pt x="48" y="122"/>
                  </a:cubicBezTo>
                  <a:close/>
                  <a:moveTo>
                    <a:pt x="70" y="116"/>
                  </a:moveTo>
                  <a:cubicBezTo>
                    <a:pt x="69" y="117"/>
                    <a:pt x="67" y="117"/>
                    <a:pt x="66" y="118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67" y="91"/>
                    <a:pt x="69" y="92"/>
                    <a:pt x="70" y="92"/>
                  </a:cubicBezTo>
                  <a:cubicBezTo>
                    <a:pt x="73" y="94"/>
                    <a:pt x="75" y="96"/>
                    <a:pt x="76" y="98"/>
                  </a:cubicBezTo>
                  <a:cubicBezTo>
                    <a:pt x="77" y="99"/>
                    <a:pt x="77" y="101"/>
                    <a:pt x="77" y="103"/>
                  </a:cubicBezTo>
                  <a:cubicBezTo>
                    <a:pt x="77" y="107"/>
                    <a:pt x="75" y="112"/>
                    <a:pt x="70" y="116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šḻïḋè">
              <a:extLst>
                <a:ext uri="{FF2B5EF4-FFF2-40B4-BE49-F238E27FC236}">
                  <a16:creationId xmlns:a16="http://schemas.microsoft.com/office/drawing/2014/main" id="{9BFC24D1-3BF9-60E0-A8A6-8B08F908621E}"/>
                </a:ext>
              </a:extLst>
            </p:cNvPr>
            <p:cNvSpPr/>
            <p:nvPr/>
          </p:nvSpPr>
          <p:spPr bwMode="auto">
            <a:xfrm>
              <a:off x="4595813" y="4651375"/>
              <a:ext cx="31750" cy="30163"/>
            </a:xfrm>
            <a:custGeom>
              <a:avLst/>
              <a:gdLst>
                <a:gd name="T0" fmla="*/ 4 w 10"/>
                <a:gd name="T1" fmla="*/ 0 h 10"/>
                <a:gd name="T2" fmla="*/ 3 w 10"/>
                <a:gd name="T3" fmla="*/ 0 h 10"/>
                <a:gd name="T4" fmla="*/ 0 w 10"/>
                <a:gd name="T5" fmla="*/ 0 h 10"/>
                <a:gd name="T6" fmla="*/ 0 w 10"/>
                <a:gd name="T7" fmla="*/ 8 h 10"/>
                <a:gd name="T8" fmla="*/ 3 w 10"/>
                <a:gd name="T9" fmla="*/ 8 h 10"/>
                <a:gd name="T10" fmla="*/ 4 w 10"/>
                <a:gd name="T11" fmla="*/ 8 h 10"/>
                <a:gd name="T12" fmla="*/ 10 w 10"/>
                <a:gd name="T13" fmla="*/ 10 h 10"/>
                <a:gd name="T14" fmla="*/ 10 w 10"/>
                <a:gd name="T15" fmla="*/ 2 h 10"/>
                <a:gd name="T16" fmla="*/ 4 w 10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9"/>
                    <a:pt x="8" y="9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6" y="1"/>
                    <a:pt x="4" y="0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s1îḑê">
              <a:extLst>
                <a:ext uri="{FF2B5EF4-FFF2-40B4-BE49-F238E27FC236}">
                  <a16:creationId xmlns:a16="http://schemas.microsoft.com/office/drawing/2014/main" id="{18AE749E-9940-228F-373C-6D5CDA6B0502}"/>
                </a:ext>
              </a:extLst>
            </p:cNvPr>
            <p:cNvSpPr/>
            <p:nvPr/>
          </p:nvSpPr>
          <p:spPr bwMode="auto">
            <a:xfrm>
              <a:off x="4595813" y="4492625"/>
              <a:ext cx="31750" cy="26988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1 h 9"/>
                <a:gd name="T4" fmla="*/ 0 w 10"/>
                <a:gd name="T5" fmla="*/ 9 h 9"/>
                <a:gd name="T6" fmla="*/ 5 w 10"/>
                <a:gd name="T7" fmla="*/ 8 h 9"/>
                <a:gd name="T8" fmla="*/ 10 w 10"/>
                <a:gd name="T9" fmla="*/ 9 h 9"/>
                <a:gd name="T10" fmla="*/ 10 w 10"/>
                <a:gd name="T11" fmla="*/ 1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8"/>
                    <a:pt x="3" y="8"/>
                    <a:pt x="5" y="8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ṧļîḍe">
              <a:extLst>
                <a:ext uri="{FF2B5EF4-FFF2-40B4-BE49-F238E27FC236}">
                  <a16:creationId xmlns:a16="http://schemas.microsoft.com/office/drawing/2014/main" id="{677FD3E5-D044-18F5-E4B3-1644A87B08E0}"/>
                </a:ext>
              </a:extLst>
            </p:cNvPr>
            <p:cNvSpPr/>
            <p:nvPr/>
          </p:nvSpPr>
          <p:spPr bwMode="auto">
            <a:xfrm>
              <a:off x="4530726" y="4508500"/>
              <a:ext cx="25400" cy="49213"/>
            </a:xfrm>
            <a:custGeom>
              <a:avLst/>
              <a:gdLst>
                <a:gd name="T0" fmla="*/ 6 w 8"/>
                <a:gd name="T1" fmla="*/ 1 h 16"/>
                <a:gd name="T2" fmla="*/ 0 w 8"/>
                <a:gd name="T3" fmla="*/ 12 h 16"/>
                <a:gd name="T4" fmla="*/ 1 w 8"/>
                <a:gd name="T5" fmla="*/ 16 h 16"/>
                <a:gd name="T6" fmla="*/ 6 w 8"/>
                <a:gd name="T7" fmla="*/ 9 h 16"/>
                <a:gd name="T8" fmla="*/ 8 w 8"/>
                <a:gd name="T9" fmla="*/ 8 h 16"/>
                <a:gd name="T10" fmla="*/ 8 w 8"/>
                <a:gd name="T11" fmla="*/ 0 h 16"/>
                <a:gd name="T12" fmla="*/ 6 w 8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6" y="1"/>
                  </a:moveTo>
                  <a:cubicBezTo>
                    <a:pt x="2" y="5"/>
                    <a:pt x="0" y="8"/>
                    <a:pt x="0" y="12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2" y="14"/>
                    <a:pt x="4" y="11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$1îḓê">
              <a:extLst>
                <a:ext uri="{FF2B5EF4-FFF2-40B4-BE49-F238E27FC236}">
                  <a16:creationId xmlns:a16="http://schemas.microsoft.com/office/drawing/2014/main" id="{25523604-2ADC-9489-2B6A-4E385E2833D0}"/>
                </a:ext>
              </a:extLst>
            </p:cNvPr>
            <p:cNvSpPr/>
            <p:nvPr/>
          </p:nvSpPr>
          <p:spPr bwMode="auto">
            <a:xfrm>
              <a:off x="4667251" y="4508500"/>
              <a:ext cx="74613" cy="52388"/>
            </a:xfrm>
            <a:custGeom>
              <a:avLst/>
              <a:gdLst>
                <a:gd name="T0" fmla="*/ 10 w 24"/>
                <a:gd name="T1" fmla="*/ 6 h 17"/>
                <a:gd name="T2" fmla="*/ 0 w 24"/>
                <a:gd name="T3" fmla="*/ 0 h 17"/>
                <a:gd name="T4" fmla="*/ 0 w 24"/>
                <a:gd name="T5" fmla="*/ 8 h 17"/>
                <a:gd name="T6" fmla="*/ 10 w 24"/>
                <a:gd name="T7" fmla="*/ 14 h 17"/>
                <a:gd name="T8" fmla="*/ 22 w 24"/>
                <a:gd name="T9" fmla="*/ 12 h 17"/>
                <a:gd name="T10" fmla="*/ 22 w 24"/>
                <a:gd name="T11" fmla="*/ 3 h 17"/>
                <a:gd name="T12" fmla="*/ 22 w 24"/>
                <a:gd name="T13" fmla="*/ 4 h 17"/>
                <a:gd name="T14" fmla="*/ 10 w 24"/>
                <a:gd name="T1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7">
                  <a:moveTo>
                    <a:pt x="10" y="6"/>
                  </a:moveTo>
                  <a:cubicBezTo>
                    <a:pt x="6" y="4"/>
                    <a:pt x="3" y="2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10"/>
                    <a:pt x="6" y="12"/>
                    <a:pt x="10" y="14"/>
                  </a:cubicBezTo>
                  <a:cubicBezTo>
                    <a:pt x="14" y="17"/>
                    <a:pt x="19" y="16"/>
                    <a:pt x="22" y="12"/>
                  </a:cubicBezTo>
                  <a:cubicBezTo>
                    <a:pt x="24" y="9"/>
                    <a:pt x="24" y="6"/>
                    <a:pt x="22" y="3"/>
                  </a:cubicBezTo>
                  <a:cubicBezTo>
                    <a:pt x="22" y="3"/>
                    <a:pt x="22" y="3"/>
                    <a:pt x="22" y="4"/>
                  </a:cubicBezTo>
                  <a:cubicBezTo>
                    <a:pt x="19" y="8"/>
                    <a:pt x="14" y="9"/>
                    <a:pt x="10" y="6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$1ïḍè">
              <a:extLst>
                <a:ext uri="{FF2B5EF4-FFF2-40B4-BE49-F238E27FC236}">
                  <a16:creationId xmlns:a16="http://schemas.microsoft.com/office/drawing/2014/main" id="{20505E3A-97E1-4287-A607-A4E40077EA14}"/>
                </a:ext>
              </a:extLst>
            </p:cNvPr>
            <p:cNvSpPr/>
            <p:nvPr/>
          </p:nvSpPr>
          <p:spPr bwMode="auto">
            <a:xfrm>
              <a:off x="4667251" y="4668838"/>
              <a:ext cx="34925" cy="53975"/>
            </a:xfrm>
            <a:custGeom>
              <a:avLst/>
              <a:gdLst>
                <a:gd name="T0" fmla="*/ 10 w 11"/>
                <a:gd name="T1" fmla="*/ 8 h 17"/>
                <a:gd name="T2" fmla="*/ 4 w 11"/>
                <a:gd name="T3" fmla="*/ 2 h 17"/>
                <a:gd name="T4" fmla="*/ 0 w 11"/>
                <a:gd name="T5" fmla="*/ 0 h 17"/>
                <a:gd name="T6" fmla="*/ 0 w 11"/>
                <a:gd name="T7" fmla="*/ 8 h 17"/>
                <a:gd name="T8" fmla="*/ 4 w 11"/>
                <a:gd name="T9" fmla="*/ 10 h 17"/>
                <a:gd name="T10" fmla="*/ 10 w 11"/>
                <a:gd name="T11" fmla="*/ 16 h 17"/>
                <a:gd name="T12" fmla="*/ 10 w 11"/>
                <a:gd name="T13" fmla="*/ 17 h 17"/>
                <a:gd name="T14" fmla="*/ 11 w 11"/>
                <a:gd name="T15" fmla="*/ 13 h 17"/>
                <a:gd name="T16" fmla="*/ 10 w 11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7">
                  <a:moveTo>
                    <a:pt x="10" y="8"/>
                  </a:moveTo>
                  <a:cubicBezTo>
                    <a:pt x="9" y="6"/>
                    <a:pt x="7" y="4"/>
                    <a:pt x="4" y="2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3" y="10"/>
                    <a:pt x="4" y="10"/>
                  </a:cubicBezTo>
                  <a:cubicBezTo>
                    <a:pt x="7" y="12"/>
                    <a:pt x="9" y="14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1" y="16"/>
                    <a:pt x="11" y="15"/>
                    <a:pt x="11" y="13"/>
                  </a:cubicBezTo>
                  <a:cubicBezTo>
                    <a:pt x="11" y="11"/>
                    <a:pt x="11" y="9"/>
                    <a:pt x="10" y="8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şlíďê">
              <a:extLst>
                <a:ext uri="{FF2B5EF4-FFF2-40B4-BE49-F238E27FC236}">
                  <a16:creationId xmlns:a16="http://schemas.microsoft.com/office/drawing/2014/main" id="{2F3D4382-9F47-4175-69DA-C4DE7008F153}"/>
                </a:ext>
              </a:extLst>
            </p:cNvPr>
            <p:cNvSpPr/>
            <p:nvPr/>
          </p:nvSpPr>
          <p:spPr bwMode="auto">
            <a:xfrm>
              <a:off x="4556126" y="4852988"/>
              <a:ext cx="39688" cy="42863"/>
            </a:xfrm>
            <a:custGeom>
              <a:avLst/>
              <a:gdLst>
                <a:gd name="T0" fmla="*/ 6 w 13"/>
                <a:gd name="T1" fmla="*/ 6 h 14"/>
                <a:gd name="T2" fmla="*/ 0 w 13"/>
                <a:gd name="T3" fmla="*/ 0 h 14"/>
                <a:gd name="T4" fmla="*/ 0 w 13"/>
                <a:gd name="T5" fmla="*/ 8 h 14"/>
                <a:gd name="T6" fmla="*/ 6 w 13"/>
                <a:gd name="T7" fmla="*/ 14 h 14"/>
                <a:gd name="T8" fmla="*/ 13 w 13"/>
                <a:gd name="T9" fmla="*/ 8 h 14"/>
                <a:gd name="T10" fmla="*/ 13 w 13"/>
                <a:gd name="T11" fmla="*/ 0 h 14"/>
                <a:gd name="T12" fmla="*/ 6 w 13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6" y="6"/>
                  </a:moveTo>
                  <a:cubicBezTo>
                    <a:pt x="3" y="6"/>
                    <a:pt x="0" y="3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1"/>
                    <a:pt x="13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3"/>
                    <a:pt x="10" y="6"/>
                    <a:pt x="6" y="6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ṧ1îḑe">
              <a:extLst>
                <a:ext uri="{FF2B5EF4-FFF2-40B4-BE49-F238E27FC236}">
                  <a16:creationId xmlns:a16="http://schemas.microsoft.com/office/drawing/2014/main" id="{D89F5A93-1571-1B50-89C8-A0FCEBF6C12A}"/>
                </a:ext>
              </a:extLst>
            </p:cNvPr>
            <p:cNvSpPr/>
            <p:nvPr/>
          </p:nvSpPr>
          <p:spPr bwMode="auto">
            <a:xfrm>
              <a:off x="4627563" y="4852988"/>
              <a:ext cx="39688" cy="42863"/>
            </a:xfrm>
            <a:custGeom>
              <a:avLst/>
              <a:gdLst>
                <a:gd name="T0" fmla="*/ 6 w 13"/>
                <a:gd name="T1" fmla="*/ 6 h 14"/>
                <a:gd name="T2" fmla="*/ 0 w 13"/>
                <a:gd name="T3" fmla="*/ 0 h 14"/>
                <a:gd name="T4" fmla="*/ 0 w 13"/>
                <a:gd name="T5" fmla="*/ 8 h 14"/>
                <a:gd name="T6" fmla="*/ 6 w 13"/>
                <a:gd name="T7" fmla="*/ 14 h 14"/>
                <a:gd name="T8" fmla="*/ 13 w 13"/>
                <a:gd name="T9" fmla="*/ 8 h 14"/>
                <a:gd name="T10" fmla="*/ 13 w 13"/>
                <a:gd name="T11" fmla="*/ 0 h 14"/>
                <a:gd name="T12" fmla="*/ 6 w 13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6" y="6"/>
                  </a:moveTo>
                  <a:cubicBezTo>
                    <a:pt x="3" y="6"/>
                    <a:pt x="0" y="3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1"/>
                    <a:pt x="13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3"/>
                    <a:pt x="10" y="6"/>
                    <a:pt x="6" y="6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ḻíḑè">
              <a:extLst>
                <a:ext uri="{FF2B5EF4-FFF2-40B4-BE49-F238E27FC236}">
                  <a16:creationId xmlns:a16="http://schemas.microsoft.com/office/drawing/2014/main" id="{ABAC2CCE-E540-5A78-1F48-F21F1A421EEA}"/>
                </a:ext>
              </a:extLst>
            </p:cNvPr>
            <p:cNvSpPr/>
            <p:nvPr/>
          </p:nvSpPr>
          <p:spPr bwMode="auto">
            <a:xfrm>
              <a:off x="4667251" y="4722813"/>
              <a:ext cx="90488" cy="117475"/>
            </a:xfrm>
            <a:custGeom>
              <a:avLst/>
              <a:gdLst>
                <a:gd name="T0" fmla="*/ 14 w 29"/>
                <a:gd name="T1" fmla="*/ 23 h 38"/>
                <a:gd name="T2" fmla="*/ 0 w 29"/>
                <a:gd name="T3" fmla="*/ 30 h 38"/>
                <a:gd name="T4" fmla="*/ 0 w 29"/>
                <a:gd name="T5" fmla="*/ 38 h 38"/>
                <a:gd name="T6" fmla="*/ 14 w 29"/>
                <a:gd name="T7" fmla="*/ 31 h 38"/>
                <a:gd name="T8" fmla="*/ 29 w 29"/>
                <a:gd name="T9" fmla="*/ 4 h 38"/>
                <a:gd name="T10" fmla="*/ 29 w 29"/>
                <a:gd name="T11" fmla="*/ 0 h 38"/>
                <a:gd name="T12" fmla="*/ 14 w 29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8">
                  <a:moveTo>
                    <a:pt x="14" y="23"/>
                  </a:moveTo>
                  <a:cubicBezTo>
                    <a:pt x="10" y="26"/>
                    <a:pt x="5" y="29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37"/>
                    <a:pt x="10" y="34"/>
                    <a:pt x="14" y="31"/>
                  </a:cubicBezTo>
                  <a:cubicBezTo>
                    <a:pt x="23" y="25"/>
                    <a:pt x="29" y="15"/>
                    <a:pt x="29" y="4"/>
                  </a:cubicBezTo>
                  <a:cubicBezTo>
                    <a:pt x="29" y="3"/>
                    <a:pt x="29" y="2"/>
                    <a:pt x="29" y="0"/>
                  </a:cubicBezTo>
                  <a:cubicBezTo>
                    <a:pt x="27" y="10"/>
                    <a:pt x="22" y="18"/>
                    <a:pt x="14" y="2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ṩ1íḍe">
              <a:extLst>
                <a:ext uri="{FF2B5EF4-FFF2-40B4-BE49-F238E27FC236}">
                  <a16:creationId xmlns:a16="http://schemas.microsoft.com/office/drawing/2014/main" id="{9975AAF7-571C-A686-6525-C618C19442F3}"/>
                </a:ext>
              </a:extLst>
            </p:cNvPr>
            <p:cNvSpPr/>
            <p:nvPr/>
          </p:nvSpPr>
          <p:spPr bwMode="auto">
            <a:xfrm>
              <a:off x="4462463" y="4759325"/>
              <a:ext cx="93663" cy="80963"/>
            </a:xfrm>
            <a:custGeom>
              <a:avLst/>
              <a:gdLst>
                <a:gd name="T0" fmla="*/ 30 w 30"/>
                <a:gd name="T1" fmla="*/ 18 h 26"/>
                <a:gd name="T2" fmla="*/ 4 w 30"/>
                <a:gd name="T3" fmla="*/ 4 h 26"/>
                <a:gd name="T4" fmla="*/ 2 w 30"/>
                <a:gd name="T5" fmla="*/ 0 h 26"/>
                <a:gd name="T6" fmla="*/ 4 w 30"/>
                <a:gd name="T7" fmla="*/ 12 h 26"/>
                <a:gd name="T8" fmla="*/ 30 w 30"/>
                <a:gd name="T9" fmla="*/ 26 h 26"/>
                <a:gd name="T10" fmla="*/ 30 w 30"/>
                <a:gd name="T1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6">
                  <a:moveTo>
                    <a:pt x="30" y="18"/>
                  </a:moveTo>
                  <a:cubicBezTo>
                    <a:pt x="19" y="14"/>
                    <a:pt x="10" y="9"/>
                    <a:pt x="4" y="4"/>
                  </a:cubicBezTo>
                  <a:cubicBezTo>
                    <a:pt x="3" y="3"/>
                    <a:pt x="2" y="2"/>
                    <a:pt x="2" y="0"/>
                  </a:cubicBezTo>
                  <a:cubicBezTo>
                    <a:pt x="0" y="4"/>
                    <a:pt x="1" y="9"/>
                    <a:pt x="4" y="12"/>
                  </a:cubicBezTo>
                  <a:cubicBezTo>
                    <a:pt x="10" y="17"/>
                    <a:pt x="19" y="22"/>
                    <a:pt x="30" y="26"/>
                  </a:cubicBezTo>
                  <a:lnTo>
                    <a:pt x="30" y="18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ṡ1iḓe">
              <a:extLst>
                <a:ext uri="{FF2B5EF4-FFF2-40B4-BE49-F238E27FC236}">
                  <a16:creationId xmlns:a16="http://schemas.microsoft.com/office/drawing/2014/main" id="{08B67B8F-73F4-9013-D947-B3D02694C0CB}"/>
                </a:ext>
              </a:extLst>
            </p:cNvPr>
            <p:cNvSpPr/>
            <p:nvPr/>
          </p:nvSpPr>
          <p:spPr bwMode="auto">
            <a:xfrm>
              <a:off x="4595813" y="4821238"/>
              <a:ext cx="31750" cy="28575"/>
            </a:xfrm>
            <a:custGeom>
              <a:avLst/>
              <a:gdLst>
                <a:gd name="T0" fmla="*/ 10 w 10"/>
                <a:gd name="T1" fmla="*/ 1 h 9"/>
                <a:gd name="T2" fmla="*/ 5 w 10"/>
                <a:gd name="T3" fmla="*/ 1 h 9"/>
                <a:gd name="T4" fmla="*/ 0 w 10"/>
                <a:gd name="T5" fmla="*/ 0 h 9"/>
                <a:gd name="T6" fmla="*/ 0 w 10"/>
                <a:gd name="T7" fmla="*/ 8 h 9"/>
                <a:gd name="T8" fmla="*/ 5 w 10"/>
                <a:gd name="T9" fmla="*/ 9 h 9"/>
                <a:gd name="T10" fmla="*/ 10 w 10"/>
                <a:gd name="T11" fmla="*/ 9 h 9"/>
                <a:gd name="T12" fmla="*/ 10 w 10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10" y="1"/>
                  </a:moveTo>
                  <a:cubicBezTo>
                    <a:pt x="8" y="1"/>
                    <a:pt x="7" y="1"/>
                    <a:pt x="5" y="1"/>
                  </a:cubicBezTo>
                  <a:cubicBezTo>
                    <a:pt x="3" y="1"/>
                    <a:pt x="2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9"/>
                    <a:pt x="3" y="9"/>
                    <a:pt x="5" y="9"/>
                  </a:cubicBezTo>
                  <a:cubicBezTo>
                    <a:pt x="7" y="9"/>
                    <a:pt x="8" y="9"/>
                    <a:pt x="10" y="9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śḷïḑé">
              <a:extLst>
                <a:ext uri="{FF2B5EF4-FFF2-40B4-BE49-F238E27FC236}">
                  <a16:creationId xmlns:a16="http://schemas.microsoft.com/office/drawing/2014/main" id="{E756023F-2EAA-C81F-F1FF-8F2066BBA8D3}"/>
                </a:ext>
              </a:extLst>
            </p:cNvPr>
            <p:cNvSpPr/>
            <p:nvPr/>
          </p:nvSpPr>
          <p:spPr bwMode="auto">
            <a:xfrm>
              <a:off x="4475163" y="4557713"/>
              <a:ext cx="80963" cy="104775"/>
            </a:xfrm>
            <a:custGeom>
              <a:avLst/>
              <a:gdLst>
                <a:gd name="T0" fmla="*/ 20 w 26"/>
                <a:gd name="T1" fmla="*/ 32 h 34"/>
                <a:gd name="T2" fmla="*/ 26 w 26"/>
                <a:gd name="T3" fmla="*/ 34 h 34"/>
                <a:gd name="T4" fmla="*/ 26 w 26"/>
                <a:gd name="T5" fmla="*/ 26 h 34"/>
                <a:gd name="T6" fmla="*/ 20 w 26"/>
                <a:gd name="T7" fmla="*/ 24 h 34"/>
                <a:gd name="T8" fmla="*/ 4 w 26"/>
                <a:gd name="T9" fmla="*/ 10 h 34"/>
                <a:gd name="T10" fmla="*/ 0 w 26"/>
                <a:gd name="T11" fmla="*/ 0 h 34"/>
                <a:gd name="T12" fmla="*/ 0 w 26"/>
                <a:gd name="T13" fmla="*/ 4 h 34"/>
                <a:gd name="T14" fmla="*/ 4 w 26"/>
                <a:gd name="T15" fmla="*/ 18 h 34"/>
                <a:gd name="T16" fmla="*/ 20 w 26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4">
                  <a:moveTo>
                    <a:pt x="20" y="32"/>
                  </a:moveTo>
                  <a:cubicBezTo>
                    <a:pt x="22" y="33"/>
                    <a:pt x="24" y="33"/>
                    <a:pt x="26" y="34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25"/>
                    <a:pt x="22" y="25"/>
                    <a:pt x="20" y="24"/>
                  </a:cubicBezTo>
                  <a:cubicBezTo>
                    <a:pt x="14" y="21"/>
                    <a:pt x="8" y="16"/>
                    <a:pt x="4" y="10"/>
                  </a:cubicBezTo>
                  <a:cubicBezTo>
                    <a:pt x="2" y="7"/>
                    <a:pt x="1" y="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9"/>
                    <a:pt x="2" y="14"/>
                    <a:pt x="4" y="18"/>
                  </a:cubicBezTo>
                  <a:cubicBezTo>
                    <a:pt x="8" y="24"/>
                    <a:pt x="14" y="29"/>
                    <a:pt x="20" y="32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ṧḻîḍé">
              <a:extLst>
                <a:ext uri="{FF2B5EF4-FFF2-40B4-BE49-F238E27FC236}">
                  <a16:creationId xmlns:a16="http://schemas.microsoft.com/office/drawing/2014/main" id="{13B47371-F7B8-F242-0D44-2BBB5A63CF36}"/>
                </a:ext>
              </a:extLst>
            </p:cNvPr>
            <p:cNvSpPr/>
            <p:nvPr/>
          </p:nvSpPr>
          <p:spPr bwMode="auto">
            <a:xfrm>
              <a:off x="5210176" y="4678363"/>
              <a:ext cx="790575" cy="788988"/>
            </a:xfrm>
            <a:prstGeom prst="ellipse">
              <a:avLst/>
            </a:pr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šļiḓe">
              <a:extLst>
                <a:ext uri="{FF2B5EF4-FFF2-40B4-BE49-F238E27FC236}">
                  <a16:creationId xmlns:a16="http://schemas.microsoft.com/office/drawing/2014/main" id="{41179E60-5C28-0163-4B9D-95CE7D9DC8E4}"/>
                </a:ext>
              </a:extLst>
            </p:cNvPr>
            <p:cNvSpPr/>
            <p:nvPr/>
          </p:nvSpPr>
          <p:spPr bwMode="auto">
            <a:xfrm>
              <a:off x="5210176" y="5060950"/>
              <a:ext cx="790575" cy="406400"/>
            </a:xfrm>
            <a:custGeom>
              <a:avLst/>
              <a:gdLst>
                <a:gd name="T0" fmla="*/ 127 w 255"/>
                <a:gd name="T1" fmla="*/ 123 h 131"/>
                <a:gd name="T2" fmla="*/ 0 w 255"/>
                <a:gd name="T3" fmla="*/ 0 h 131"/>
                <a:gd name="T4" fmla="*/ 0 w 255"/>
                <a:gd name="T5" fmla="*/ 4 h 131"/>
                <a:gd name="T6" fmla="*/ 127 w 255"/>
                <a:gd name="T7" fmla="*/ 131 h 131"/>
                <a:gd name="T8" fmla="*/ 255 w 255"/>
                <a:gd name="T9" fmla="*/ 4 h 131"/>
                <a:gd name="T10" fmla="*/ 254 w 255"/>
                <a:gd name="T11" fmla="*/ 0 h 131"/>
                <a:gd name="T12" fmla="*/ 127 w 255"/>
                <a:gd name="T13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131">
                  <a:moveTo>
                    <a:pt x="127" y="123"/>
                  </a:moveTo>
                  <a:cubicBezTo>
                    <a:pt x="58" y="123"/>
                    <a:pt x="2" y="68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74"/>
                    <a:pt x="57" y="131"/>
                    <a:pt x="127" y="131"/>
                  </a:cubicBezTo>
                  <a:cubicBezTo>
                    <a:pt x="198" y="131"/>
                    <a:pt x="255" y="74"/>
                    <a:pt x="255" y="4"/>
                  </a:cubicBezTo>
                  <a:cubicBezTo>
                    <a:pt x="255" y="3"/>
                    <a:pt x="255" y="1"/>
                    <a:pt x="254" y="0"/>
                  </a:cubicBezTo>
                  <a:cubicBezTo>
                    <a:pt x="252" y="68"/>
                    <a:pt x="196" y="123"/>
                    <a:pt x="127" y="12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şļïďê">
              <a:extLst>
                <a:ext uri="{FF2B5EF4-FFF2-40B4-BE49-F238E27FC236}">
                  <a16:creationId xmlns:a16="http://schemas.microsoft.com/office/drawing/2014/main" id="{B654F186-A1C5-ADD6-1939-259779B4A472}"/>
                </a:ext>
              </a:extLst>
            </p:cNvPr>
            <p:cNvSpPr/>
            <p:nvPr/>
          </p:nvSpPr>
          <p:spPr bwMode="auto">
            <a:xfrm>
              <a:off x="5284788" y="4752975"/>
              <a:ext cx="639763" cy="639763"/>
            </a:xfrm>
            <a:prstGeom prst="ellipse">
              <a:avLst/>
            </a:prstGeom>
            <a:solidFill>
              <a:srgbClr val="EDC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ļíḑé">
              <a:extLst>
                <a:ext uri="{FF2B5EF4-FFF2-40B4-BE49-F238E27FC236}">
                  <a16:creationId xmlns:a16="http://schemas.microsoft.com/office/drawing/2014/main" id="{9B3FA7E6-C471-FFB5-041A-49CB67F079DC}"/>
                </a:ext>
              </a:extLst>
            </p:cNvPr>
            <p:cNvSpPr/>
            <p:nvPr/>
          </p:nvSpPr>
          <p:spPr bwMode="auto">
            <a:xfrm>
              <a:off x="5284788" y="4752975"/>
              <a:ext cx="639763" cy="639763"/>
            </a:xfrm>
            <a:custGeom>
              <a:avLst/>
              <a:gdLst>
                <a:gd name="T0" fmla="*/ 201 w 206"/>
                <a:gd name="T1" fmla="*/ 70 h 206"/>
                <a:gd name="T2" fmla="*/ 196 w 206"/>
                <a:gd name="T3" fmla="*/ 58 h 206"/>
                <a:gd name="T4" fmla="*/ 130 w 206"/>
                <a:gd name="T5" fmla="*/ 85 h 206"/>
                <a:gd name="T6" fmla="*/ 180 w 206"/>
                <a:gd name="T7" fmla="*/ 35 h 206"/>
                <a:gd name="T8" fmla="*/ 171 w 206"/>
                <a:gd name="T9" fmla="*/ 26 h 206"/>
                <a:gd name="T10" fmla="*/ 121 w 206"/>
                <a:gd name="T11" fmla="*/ 76 h 206"/>
                <a:gd name="T12" fmla="*/ 148 w 206"/>
                <a:gd name="T13" fmla="*/ 10 h 206"/>
                <a:gd name="T14" fmla="*/ 137 w 206"/>
                <a:gd name="T15" fmla="*/ 6 h 206"/>
                <a:gd name="T16" fmla="*/ 110 w 206"/>
                <a:gd name="T17" fmla="*/ 71 h 206"/>
                <a:gd name="T18" fmla="*/ 110 w 206"/>
                <a:gd name="T19" fmla="*/ 0 h 206"/>
                <a:gd name="T20" fmla="*/ 103 w 206"/>
                <a:gd name="T21" fmla="*/ 0 h 206"/>
                <a:gd name="T22" fmla="*/ 97 w 206"/>
                <a:gd name="T23" fmla="*/ 0 h 206"/>
                <a:gd name="T24" fmla="*/ 97 w 206"/>
                <a:gd name="T25" fmla="*/ 71 h 206"/>
                <a:gd name="T26" fmla="*/ 70 w 206"/>
                <a:gd name="T27" fmla="*/ 6 h 206"/>
                <a:gd name="T28" fmla="*/ 58 w 206"/>
                <a:gd name="T29" fmla="*/ 10 h 206"/>
                <a:gd name="T30" fmla="*/ 85 w 206"/>
                <a:gd name="T31" fmla="*/ 76 h 206"/>
                <a:gd name="T32" fmla="*/ 35 w 206"/>
                <a:gd name="T33" fmla="*/ 26 h 206"/>
                <a:gd name="T34" fmla="*/ 26 w 206"/>
                <a:gd name="T35" fmla="*/ 35 h 206"/>
                <a:gd name="T36" fmla="*/ 76 w 206"/>
                <a:gd name="T37" fmla="*/ 85 h 206"/>
                <a:gd name="T38" fmla="*/ 11 w 206"/>
                <a:gd name="T39" fmla="*/ 58 h 206"/>
                <a:gd name="T40" fmla="*/ 6 w 206"/>
                <a:gd name="T41" fmla="*/ 70 h 206"/>
                <a:gd name="T42" fmla="*/ 71 w 206"/>
                <a:gd name="T43" fmla="*/ 97 h 206"/>
                <a:gd name="T44" fmla="*/ 0 w 206"/>
                <a:gd name="T45" fmla="*/ 97 h 206"/>
                <a:gd name="T46" fmla="*/ 0 w 206"/>
                <a:gd name="T47" fmla="*/ 103 h 206"/>
                <a:gd name="T48" fmla="*/ 0 w 206"/>
                <a:gd name="T49" fmla="*/ 109 h 206"/>
                <a:gd name="T50" fmla="*/ 71 w 206"/>
                <a:gd name="T51" fmla="*/ 109 h 206"/>
                <a:gd name="T52" fmla="*/ 6 w 206"/>
                <a:gd name="T53" fmla="*/ 136 h 206"/>
                <a:gd name="T54" fmla="*/ 11 w 206"/>
                <a:gd name="T55" fmla="*/ 148 h 206"/>
                <a:gd name="T56" fmla="*/ 76 w 206"/>
                <a:gd name="T57" fmla="*/ 121 h 206"/>
                <a:gd name="T58" fmla="*/ 26 w 206"/>
                <a:gd name="T59" fmla="*/ 171 h 206"/>
                <a:gd name="T60" fmla="*/ 35 w 206"/>
                <a:gd name="T61" fmla="*/ 180 h 206"/>
                <a:gd name="T62" fmla="*/ 85 w 206"/>
                <a:gd name="T63" fmla="*/ 130 h 206"/>
                <a:gd name="T64" fmla="*/ 58 w 206"/>
                <a:gd name="T65" fmla="*/ 195 h 206"/>
                <a:gd name="T66" fmla="*/ 70 w 206"/>
                <a:gd name="T67" fmla="*/ 200 h 206"/>
                <a:gd name="T68" fmla="*/ 97 w 206"/>
                <a:gd name="T69" fmla="*/ 135 h 206"/>
                <a:gd name="T70" fmla="*/ 97 w 206"/>
                <a:gd name="T71" fmla="*/ 206 h 206"/>
                <a:gd name="T72" fmla="*/ 103 w 206"/>
                <a:gd name="T73" fmla="*/ 206 h 206"/>
                <a:gd name="T74" fmla="*/ 110 w 206"/>
                <a:gd name="T75" fmla="*/ 206 h 206"/>
                <a:gd name="T76" fmla="*/ 110 w 206"/>
                <a:gd name="T77" fmla="*/ 135 h 206"/>
                <a:gd name="T78" fmla="*/ 137 w 206"/>
                <a:gd name="T79" fmla="*/ 200 h 206"/>
                <a:gd name="T80" fmla="*/ 148 w 206"/>
                <a:gd name="T81" fmla="*/ 195 h 206"/>
                <a:gd name="T82" fmla="*/ 121 w 206"/>
                <a:gd name="T83" fmla="*/ 130 h 206"/>
                <a:gd name="T84" fmla="*/ 171 w 206"/>
                <a:gd name="T85" fmla="*/ 180 h 206"/>
                <a:gd name="T86" fmla="*/ 180 w 206"/>
                <a:gd name="T87" fmla="*/ 171 h 206"/>
                <a:gd name="T88" fmla="*/ 130 w 206"/>
                <a:gd name="T89" fmla="*/ 121 h 206"/>
                <a:gd name="T90" fmla="*/ 196 w 206"/>
                <a:gd name="T91" fmla="*/ 148 h 206"/>
                <a:gd name="T92" fmla="*/ 201 w 206"/>
                <a:gd name="T93" fmla="*/ 136 h 206"/>
                <a:gd name="T94" fmla="*/ 135 w 206"/>
                <a:gd name="T95" fmla="*/ 109 h 206"/>
                <a:gd name="T96" fmla="*/ 206 w 206"/>
                <a:gd name="T97" fmla="*/ 109 h 206"/>
                <a:gd name="T98" fmla="*/ 206 w 206"/>
                <a:gd name="T99" fmla="*/ 103 h 206"/>
                <a:gd name="T100" fmla="*/ 206 w 206"/>
                <a:gd name="T101" fmla="*/ 97 h 206"/>
                <a:gd name="T102" fmla="*/ 135 w 206"/>
                <a:gd name="T103" fmla="*/ 97 h 206"/>
                <a:gd name="T104" fmla="*/ 201 w 206"/>
                <a:gd name="T105" fmla="*/ 7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6" h="206">
                  <a:moveTo>
                    <a:pt x="201" y="70"/>
                  </a:moveTo>
                  <a:cubicBezTo>
                    <a:pt x="199" y="65"/>
                    <a:pt x="198" y="62"/>
                    <a:pt x="196" y="58"/>
                  </a:cubicBezTo>
                  <a:cubicBezTo>
                    <a:pt x="130" y="85"/>
                    <a:pt x="130" y="85"/>
                    <a:pt x="130" y="85"/>
                  </a:cubicBezTo>
                  <a:cubicBezTo>
                    <a:pt x="180" y="35"/>
                    <a:pt x="180" y="35"/>
                    <a:pt x="180" y="35"/>
                  </a:cubicBezTo>
                  <a:cubicBezTo>
                    <a:pt x="178" y="32"/>
                    <a:pt x="175" y="29"/>
                    <a:pt x="171" y="26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5" y="9"/>
                    <a:pt x="141" y="7"/>
                    <a:pt x="137" y="6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7" y="0"/>
                    <a:pt x="105" y="0"/>
                    <a:pt x="103" y="0"/>
                  </a:cubicBezTo>
                  <a:cubicBezTo>
                    <a:pt x="101" y="0"/>
                    <a:pt x="99" y="0"/>
                    <a:pt x="97" y="0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6" y="7"/>
                    <a:pt x="62" y="9"/>
                    <a:pt x="58" y="1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2" y="29"/>
                    <a:pt x="29" y="32"/>
                    <a:pt x="26" y="3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9" y="62"/>
                    <a:pt x="7" y="65"/>
                    <a:pt x="6" y="70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9"/>
                    <a:pt x="0" y="101"/>
                    <a:pt x="0" y="103"/>
                  </a:cubicBezTo>
                  <a:cubicBezTo>
                    <a:pt x="0" y="105"/>
                    <a:pt x="0" y="107"/>
                    <a:pt x="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40"/>
                    <a:pt x="9" y="144"/>
                    <a:pt x="11" y="148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9" y="174"/>
                    <a:pt x="32" y="177"/>
                    <a:pt x="35" y="180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58" y="195"/>
                    <a:pt x="58" y="195"/>
                    <a:pt x="58" y="195"/>
                  </a:cubicBezTo>
                  <a:cubicBezTo>
                    <a:pt x="62" y="197"/>
                    <a:pt x="66" y="199"/>
                    <a:pt x="70" y="200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7" y="206"/>
                    <a:pt x="97" y="206"/>
                    <a:pt x="97" y="206"/>
                  </a:cubicBezTo>
                  <a:cubicBezTo>
                    <a:pt x="99" y="206"/>
                    <a:pt x="101" y="206"/>
                    <a:pt x="103" y="206"/>
                  </a:cubicBezTo>
                  <a:cubicBezTo>
                    <a:pt x="105" y="206"/>
                    <a:pt x="107" y="206"/>
                    <a:pt x="110" y="206"/>
                  </a:cubicBezTo>
                  <a:cubicBezTo>
                    <a:pt x="110" y="135"/>
                    <a:pt x="110" y="135"/>
                    <a:pt x="110" y="135"/>
                  </a:cubicBezTo>
                  <a:cubicBezTo>
                    <a:pt x="137" y="200"/>
                    <a:pt x="137" y="200"/>
                    <a:pt x="137" y="200"/>
                  </a:cubicBezTo>
                  <a:cubicBezTo>
                    <a:pt x="141" y="199"/>
                    <a:pt x="145" y="197"/>
                    <a:pt x="148" y="195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71" y="180"/>
                    <a:pt x="171" y="180"/>
                    <a:pt x="171" y="180"/>
                  </a:cubicBezTo>
                  <a:cubicBezTo>
                    <a:pt x="175" y="177"/>
                    <a:pt x="178" y="174"/>
                    <a:pt x="180" y="171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96" y="148"/>
                    <a:pt x="196" y="148"/>
                    <a:pt x="196" y="148"/>
                  </a:cubicBezTo>
                  <a:cubicBezTo>
                    <a:pt x="198" y="144"/>
                    <a:pt x="199" y="140"/>
                    <a:pt x="201" y="13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6" y="107"/>
                    <a:pt x="206" y="105"/>
                    <a:pt x="206" y="103"/>
                  </a:cubicBezTo>
                  <a:cubicBezTo>
                    <a:pt x="206" y="101"/>
                    <a:pt x="206" y="99"/>
                    <a:pt x="206" y="97"/>
                  </a:cubicBezTo>
                  <a:cubicBezTo>
                    <a:pt x="135" y="97"/>
                    <a:pt x="135" y="97"/>
                    <a:pt x="135" y="97"/>
                  </a:cubicBezTo>
                  <a:lnTo>
                    <a:pt x="201" y="70"/>
                  </a:lnTo>
                  <a:close/>
                </a:path>
              </a:pathLst>
            </a:custGeom>
            <a:solidFill>
              <a:srgbClr val="EDBD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$1iḑè">
              <a:extLst>
                <a:ext uri="{FF2B5EF4-FFF2-40B4-BE49-F238E27FC236}">
                  <a16:creationId xmlns:a16="http://schemas.microsoft.com/office/drawing/2014/main" id="{EB38222C-DEC4-B12E-2984-21CC04515798}"/>
                </a:ext>
              </a:extLst>
            </p:cNvPr>
            <p:cNvSpPr/>
            <p:nvPr/>
          </p:nvSpPr>
          <p:spPr bwMode="auto">
            <a:xfrm>
              <a:off x="5303838" y="4772025"/>
              <a:ext cx="604838" cy="601663"/>
            </a:xfrm>
            <a:prstGeom prst="ellipse">
              <a:avLst/>
            </a:prstGeom>
            <a:solidFill>
              <a:srgbClr val="FBD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$ḻíḑê">
              <a:extLst>
                <a:ext uri="{FF2B5EF4-FFF2-40B4-BE49-F238E27FC236}">
                  <a16:creationId xmlns:a16="http://schemas.microsoft.com/office/drawing/2014/main" id="{4CCDF530-3B6C-1564-3359-F90FFD42C45A}"/>
                </a:ext>
              </a:extLst>
            </p:cNvPr>
            <p:cNvSpPr/>
            <p:nvPr/>
          </p:nvSpPr>
          <p:spPr bwMode="auto">
            <a:xfrm>
              <a:off x="5303838" y="4772025"/>
              <a:ext cx="604838" cy="601663"/>
            </a:xfrm>
            <a:custGeom>
              <a:avLst/>
              <a:gdLst>
                <a:gd name="T0" fmla="*/ 189 w 195"/>
                <a:gd name="T1" fmla="*/ 66 h 194"/>
                <a:gd name="T2" fmla="*/ 185 w 195"/>
                <a:gd name="T3" fmla="*/ 54 h 194"/>
                <a:gd name="T4" fmla="*/ 124 w 195"/>
                <a:gd name="T5" fmla="*/ 79 h 194"/>
                <a:gd name="T6" fmla="*/ 170 w 195"/>
                <a:gd name="T7" fmla="*/ 33 h 194"/>
                <a:gd name="T8" fmla="*/ 161 w 195"/>
                <a:gd name="T9" fmla="*/ 24 h 194"/>
                <a:gd name="T10" fmla="*/ 115 w 195"/>
                <a:gd name="T11" fmla="*/ 70 h 194"/>
                <a:gd name="T12" fmla="*/ 140 w 195"/>
                <a:gd name="T13" fmla="*/ 10 h 194"/>
                <a:gd name="T14" fmla="*/ 129 w 195"/>
                <a:gd name="T15" fmla="*/ 5 h 194"/>
                <a:gd name="T16" fmla="*/ 104 w 195"/>
                <a:gd name="T17" fmla="*/ 65 h 194"/>
                <a:gd name="T18" fmla="*/ 104 w 195"/>
                <a:gd name="T19" fmla="*/ 0 h 194"/>
                <a:gd name="T20" fmla="*/ 97 w 195"/>
                <a:gd name="T21" fmla="*/ 0 h 194"/>
                <a:gd name="T22" fmla="*/ 91 w 195"/>
                <a:gd name="T23" fmla="*/ 0 h 194"/>
                <a:gd name="T24" fmla="*/ 91 w 195"/>
                <a:gd name="T25" fmla="*/ 65 h 194"/>
                <a:gd name="T26" fmla="*/ 66 w 195"/>
                <a:gd name="T27" fmla="*/ 5 h 194"/>
                <a:gd name="T28" fmla="*/ 54 w 195"/>
                <a:gd name="T29" fmla="*/ 10 h 194"/>
                <a:gd name="T30" fmla="*/ 79 w 195"/>
                <a:gd name="T31" fmla="*/ 70 h 194"/>
                <a:gd name="T32" fmla="*/ 33 w 195"/>
                <a:gd name="T33" fmla="*/ 24 h 194"/>
                <a:gd name="T34" fmla="*/ 24 w 195"/>
                <a:gd name="T35" fmla="*/ 33 h 194"/>
                <a:gd name="T36" fmla="*/ 70 w 195"/>
                <a:gd name="T37" fmla="*/ 79 h 194"/>
                <a:gd name="T38" fmla="*/ 10 w 195"/>
                <a:gd name="T39" fmla="*/ 54 h 194"/>
                <a:gd name="T40" fmla="*/ 5 w 195"/>
                <a:gd name="T41" fmla="*/ 66 h 194"/>
                <a:gd name="T42" fmla="*/ 65 w 195"/>
                <a:gd name="T43" fmla="*/ 91 h 194"/>
                <a:gd name="T44" fmla="*/ 0 w 195"/>
                <a:gd name="T45" fmla="*/ 91 h 194"/>
                <a:gd name="T46" fmla="*/ 0 w 195"/>
                <a:gd name="T47" fmla="*/ 97 h 194"/>
                <a:gd name="T48" fmla="*/ 0 w 195"/>
                <a:gd name="T49" fmla="*/ 103 h 194"/>
                <a:gd name="T50" fmla="*/ 65 w 195"/>
                <a:gd name="T51" fmla="*/ 103 h 194"/>
                <a:gd name="T52" fmla="*/ 5 w 195"/>
                <a:gd name="T53" fmla="*/ 128 h 194"/>
                <a:gd name="T54" fmla="*/ 10 w 195"/>
                <a:gd name="T55" fmla="*/ 140 h 194"/>
                <a:gd name="T56" fmla="*/ 70 w 195"/>
                <a:gd name="T57" fmla="*/ 115 h 194"/>
                <a:gd name="T58" fmla="*/ 24 w 195"/>
                <a:gd name="T59" fmla="*/ 161 h 194"/>
                <a:gd name="T60" fmla="*/ 33 w 195"/>
                <a:gd name="T61" fmla="*/ 170 h 194"/>
                <a:gd name="T62" fmla="*/ 79 w 195"/>
                <a:gd name="T63" fmla="*/ 124 h 194"/>
                <a:gd name="T64" fmla="*/ 54 w 195"/>
                <a:gd name="T65" fmla="*/ 184 h 194"/>
                <a:gd name="T66" fmla="*/ 66 w 195"/>
                <a:gd name="T67" fmla="*/ 189 h 194"/>
                <a:gd name="T68" fmla="*/ 91 w 195"/>
                <a:gd name="T69" fmla="*/ 129 h 194"/>
                <a:gd name="T70" fmla="*/ 91 w 195"/>
                <a:gd name="T71" fmla="*/ 194 h 194"/>
                <a:gd name="T72" fmla="*/ 97 w 195"/>
                <a:gd name="T73" fmla="*/ 194 h 194"/>
                <a:gd name="T74" fmla="*/ 104 w 195"/>
                <a:gd name="T75" fmla="*/ 194 h 194"/>
                <a:gd name="T76" fmla="*/ 104 w 195"/>
                <a:gd name="T77" fmla="*/ 129 h 194"/>
                <a:gd name="T78" fmla="*/ 129 w 195"/>
                <a:gd name="T79" fmla="*/ 189 h 194"/>
                <a:gd name="T80" fmla="*/ 140 w 195"/>
                <a:gd name="T81" fmla="*/ 184 h 194"/>
                <a:gd name="T82" fmla="*/ 115 w 195"/>
                <a:gd name="T83" fmla="*/ 124 h 194"/>
                <a:gd name="T84" fmla="*/ 161 w 195"/>
                <a:gd name="T85" fmla="*/ 170 h 194"/>
                <a:gd name="T86" fmla="*/ 170 w 195"/>
                <a:gd name="T87" fmla="*/ 161 h 194"/>
                <a:gd name="T88" fmla="*/ 124 w 195"/>
                <a:gd name="T89" fmla="*/ 115 h 194"/>
                <a:gd name="T90" fmla="*/ 185 w 195"/>
                <a:gd name="T91" fmla="*/ 140 h 194"/>
                <a:gd name="T92" fmla="*/ 189 w 195"/>
                <a:gd name="T93" fmla="*/ 128 h 194"/>
                <a:gd name="T94" fmla="*/ 129 w 195"/>
                <a:gd name="T95" fmla="*/ 103 h 194"/>
                <a:gd name="T96" fmla="*/ 194 w 195"/>
                <a:gd name="T97" fmla="*/ 103 h 194"/>
                <a:gd name="T98" fmla="*/ 195 w 195"/>
                <a:gd name="T99" fmla="*/ 97 h 194"/>
                <a:gd name="T100" fmla="*/ 194 w 195"/>
                <a:gd name="T101" fmla="*/ 91 h 194"/>
                <a:gd name="T102" fmla="*/ 129 w 195"/>
                <a:gd name="T103" fmla="*/ 91 h 194"/>
                <a:gd name="T104" fmla="*/ 189 w 195"/>
                <a:gd name="T105" fmla="*/ 6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5" h="194">
                  <a:moveTo>
                    <a:pt x="189" y="66"/>
                  </a:moveTo>
                  <a:cubicBezTo>
                    <a:pt x="188" y="62"/>
                    <a:pt x="186" y="58"/>
                    <a:pt x="185" y="54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68" y="30"/>
                    <a:pt x="165" y="27"/>
                    <a:pt x="161" y="24"/>
                  </a:cubicBezTo>
                  <a:cubicBezTo>
                    <a:pt x="115" y="70"/>
                    <a:pt x="115" y="70"/>
                    <a:pt x="115" y="7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37" y="8"/>
                    <a:pt x="133" y="6"/>
                    <a:pt x="129" y="5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1" y="0"/>
                    <a:pt x="99" y="0"/>
                    <a:pt x="97" y="0"/>
                  </a:cubicBezTo>
                  <a:cubicBezTo>
                    <a:pt x="95" y="0"/>
                    <a:pt x="93" y="0"/>
                    <a:pt x="91" y="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2" y="6"/>
                    <a:pt x="58" y="8"/>
                    <a:pt x="54" y="1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0" y="27"/>
                    <a:pt x="27" y="30"/>
                    <a:pt x="24" y="33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8" y="58"/>
                    <a:pt x="6" y="62"/>
                    <a:pt x="5" y="66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0" y="95"/>
                    <a:pt x="0" y="97"/>
                  </a:cubicBezTo>
                  <a:cubicBezTo>
                    <a:pt x="0" y="99"/>
                    <a:pt x="0" y="101"/>
                    <a:pt x="0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6" y="132"/>
                    <a:pt x="8" y="136"/>
                    <a:pt x="10" y="140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24" y="161"/>
                    <a:pt x="24" y="161"/>
                    <a:pt x="24" y="161"/>
                  </a:cubicBezTo>
                  <a:cubicBezTo>
                    <a:pt x="27" y="164"/>
                    <a:pt x="30" y="167"/>
                    <a:pt x="33" y="170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54" y="184"/>
                    <a:pt x="54" y="184"/>
                    <a:pt x="54" y="184"/>
                  </a:cubicBezTo>
                  <a:cubicBezTo>
                    <a:pt x="58" y="186"/>
                    <a:pt x="62" y="188"/>
                    <a:pt x="66" y="18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1" y="194"/>
                    <a:pt x="91" y="194"/>
                    <a:pt x="91" y="194"/>
                  </a:cubicBezTo>
                  <a:cubicBezTo>
                    <a:pt x="93" y="194"/>
                    <a:pt x="95" y="194"/>
                    <a:pt x="97" y="194"/>
                  </a:cubicBezTo>
                  <a:cubicBezTo>
                    <a:pt x="99" y="194"/>
                    <a:pt x="101" y="194"/>
                    <a:pt x="104" y="194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29" y="189"/>
                    <a:pt x="129" y="189"/>
                    <a:pt x="129" y="189"/>
                  </a:cubicBezTo>
                  <a:cubicBezTo>
                    <a:pt x="133" y="188"/>
                    <a:pt x="137" y="186"/>
                    <a:pt x="140" y="18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61" y="170"/>
                    <a:pt x="161" y="170"/>
                    <a:pt x="161" y="170"/>
                  </a:cubicBezTo>
                  <a:cubicBezTo>
                    <a:pt x="165" y="167"/>
                    <a:pt x="168" y="164"/>
                    <a:pt x="170" y="161"/>
                  </a:cubicBezTo>
                  <a:cubicBezTo>
                    <a:pt x="124" y="115"/>
                    <a:pt x="124" y="115"/>
                    <a:pt x="124" y="115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86" y="136"/>
                    <a:pt x="188" y="132"/>
                    <a:pt x="189" y="128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94" y="103"/>
                    <a:pt x="194" y="103"/>
                    <a:pt x="194" y="103"/>
                  </a:cubicBezTo>
                  <a:cubicBezTo>
                    <a:pt x="195" y="101"/>
                    <a:pt x="195" y="99"/>
                    <a:pt x="195" y="97"/>
                  </a:cubicBezTo>
                  <a:cubicBezTo>
                    <a:pt x="195" y="95"/>
                    <a:pt x="195" y="93"/>
                    <a:pt x="194" y="91"/>
                  </a:cubicBezTo>
                  <a:cubicBezTo>
                    <a:pt x="129" y="91"/>
                    <a:pt x="129" y="91"/>
                    <a:pt x="129" y="91"/>
                  </a:cubicBezTo>
                  <a:lnTo>
                    <a:pt x="189" y="66"/>
                  </a:lnTo>
                  <a:close/>
                </a:path>
              </a:pathLst>
            </a:custGeom>
            <a:solidFill>
              <a:srgbClr val="FBC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$ḻídè">
              <a:extLst>
                <a:ext uri="{FF2B5EF4-FFF2-40B4-BE49-F238E27FC236}">
                  <a16:creationId xmlns:a16="http://schemas.microsoft.com/office/drawing/2014/main" id="{32D34B1E-5C2D-BBFF-9463-0F17CC509153}"/>
                </a:ext>
              </a:extLst>
            </p:cNvPr>
            <p:cNvSpPr/>
            <p:nvPr/>
          </p:nvSpPr>
          <p:spPr bwMode="auto">
            <a:xfrm>
              <a:off x="5454651" y="4830763"/>
              <a:ext cx="295275" cy="484188"/>
            </a:xfrm>
            <a:custGeom>
              <a:avLst/>
              <a:gdLst>
                <a:gd name="T0" fmla="*/ 74 w 95"/>
                <a:gd name="T1" fmla="*/ 74 h 156"/>
                <a:gd name="T2" fmla="*/ 66 w 95"/>
                <a:gd name="T3" fmla="*/ 38 h 156"/>
                <a:gd name="T4" fmla="*/ 88 w 95"/>
                <a:gd name="T5" fmla="*/ 42 h 156"/>
                <a:gd name="T6" fmla="*/ 66 w 95"/>
                <a:gd name="T7" fmla="*/ 19 h 156"/>
                <a:gd name="T8" fmla="*/ 60 w 95"/>
                <a:gd name="T9" fmla="*/ 0 h 156"/>
                <a:gd name="T10" fmla="*/ 53 w 95"/>
                <a:gd name="T11" fmla="*/ 16 h 156"/>
                <a:gd name="T12" fmla="*/ 43 w 95"/>
                <a:gd name="T13" fmla="*/ 16 h 156"/>
                <a:gd name="T14" fmla="*/ 37 w 95"/>
                <a:gd name="T15" fmla="*/ 0 h 156"/>
                <a:gd name="T16" fmla="*/ 30 w 95"/>
                <a:gd name="T17" fmla="*/ 19 h 156"/>
                <a:gd name="T18" fmla="*/ 5 w 95"/>
                <a:gd name="T19" fmla="*/ 50 h 156"/>
                <a:gd name="T20" fmla="*/ 25 w 95"/>
                <a:gd name="T21" fmla="*/ 78 h 156"/>
                <a:gd name="T22" fmla="*/ 30 w 95"/>
                <a:gd name="T23" fmla="*/ 118 h 156"/>
                <a:gd name="T24" fmla="*/ 3 w 95"/>
                <a:gd name="T25" fmla="*/ 110 h 156"/>
                <a:gd name="T26" fmla="*/ 30 w 95"/>
                <a:gd name="T27" fmla="*/ 137 h 156"/>
                <a:gd name="T28" fmla="*/ 37 w 95"/>
                <a:gd name="T29" fmla="*/ 156 h 156"/>
                <a:gd name="T30" fmla="*/ 43 w 95"/>
                <a:gd name="T31" fmla="*/ 140 h 156"/>
                <a:gd name="T32" fmla="*/ 53 w 95"/>
                <a:gd name="T33" fmla="*/ 140 h 156"/>
                <a:gd name="T34" fmla="*/ 60 w 95"/>
                <a:gd name="T35" fmla="*/ 156 h 156"/>
                <a:gd name="T36" fmla="*/ 66 w 95"/>
                <a:gd name="T37" fmla="*/ 137 h 156"/>
                <a:gd name="T38" fmla="*/ 95 w 95"/>
                <a:gd name="T39" fmla="*/ 103 h 156"/>
                <a:gd name="T40" fmla="*/ 48 w 95"/>
                <a:gd name="T41" fmla="*/ 33 h 156"/>
                <a:gd name="T42" fmla="*/ 53 w 95"/>
                <a:gd name="T43" fmla="*/ 68 h 156"/>
                <a:gd name="T44" fmla="*/ 50 w 95"/>
                <a:gd name="T45" fmla="*/ 67 h 156"/>
                <a:gd name="T46" fmla="*/ 43 w 95"/>
                <a:gd name="T47" fmla="*/ 34 h 156"/>
                <a:gd name="T48" fmla="*/ 28 w 95"/>
                <a:gd name="T49" fmla="*/ 60 h 156"/>
                <a:gd name="T50" fmla="*/ 22 w 95"/>
                <a:gd name="T51" fmla="*/ 50 h 156"/>
                <a:gd name="T52" fmla="*/ 30 w 95"/>
                <a:gd name="T53" fmla="*/ 38 h 156"/>
                <a:gd name="T54" fmla="*/ 28 w 95"/>
                <a:gd name="T55" fmla="*/ 60 h 156"/>
                <a:gd name="T56" fmla="*/ 43 w 95"/>
                <a:gd name="T57" fmla="*/ 122 h 156"/>
                <a:gd name="T58" fmla="*/ 47 w 95"/>
                <a:gd name="T59" fmla="*/ 85 h 156"/>
                <a:gd name="T60" fmla="*/ 53 w 95"/>
                <a:gd name="T61" fmla="*/ 86 h 156"/>
                <a:gd name="T62" fmla="*/ 49 w 95"/>
                <a:gd name="T63" fmla="*/ 122 h 156"/>
                <a:gd name="T64" fmla="*/ 66 w 95"/>
                <a:gd name="T65" fmla="*/ 118 h 156"/>
                <a:gd name="T66" fmla="*/ 71 w 95"/>
                <a:gd name="T67" fmla="*/ 93 h 156"/>
                <a:gd name="T68" fmla="*/ 78 w 95"/>
                <a:gd name="T69" fmla="*/ 10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5" h="156">
                  <a:moveTo>
                    <a:pt x="91" y="89"/>
                  </a:moveTo>
                  <a:cubicBezTo>
                    <a:pt x="87" y="82"/>
                    <a:pt x="81" y="78"/>
                    <a:pt x="74" y="74"/>
                  </a:cubicBezTo>
                  <a:cubicBezTo>
                    <a:pt x="71" y="73"/>
                    <a:pt x="69" y="72"/>
                    <a:pt x="66" y="7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9" y="40"/>
                    <a:pt x="73" y="42"/>
                    <a:pt x="76" y="45"/>
                  </a:cubicBezTo>
                  <a:cubicBezTo>
                    <a:pt x="80" y="47"/>
                    <a:pt x="86" y="46"/>
                    <a:pt x="88" y="42"/>
                  </a:cubicBezTo>
                  <a:cubicBezTo>
                    <a:pt x="91" y="38"/>
                    <a:pt x="90" y="32"/>
                    <a:pt x="86" y="30"/>
                  </a:cubicBezTo>
                  <a:cubicBezTo>
                    <a:pt x="81" y="26"/>
                    <a:pt x="74" y="22"/>
                    <a:pt x="66" y="19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3"/>
                    <a:pt x="63" y="0"/>
                    <a:pt x="60" y="0"/>
                  </a:cubicBezTo>
                  <a:cubicBezTo>
                    <a:pt x="56" y="0"/>
                    <a:pt x="53" y="3"/>
                    <a:pt x="53" y="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0" y="16"/>
                    <a:pt x="48" y="16"/>
                  </a:cubicBezTo>
                  <a:cubicBezTo>
                    <a:pt x="47" y="16"/>
                    <a:pt x="45" y="16"/>
                    <a:pt x="43" y="1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3"/>
                    <a:pt x="40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6" y="20"/>
                    <a:pt x="22" y="22"/>
                    <a:pt x="18" y="25"/>
                  </a:cubicBezTo>
                  <a:cubicBezTo>
                    <a:pt x="10" y="31"/>
                    <a:pt x="5" y="40"/>
                    <a:pt x="5" y="50"/>
                  </a:cubicBezTo>
                  <a:cubicBezTo>
                    <a:pt x="5" y="55"/>
                    <a:pt x="6" y="60"/>
                    <a:pt x="9" y="64"/>
                  </a:cubicBezTo>
                  <a:cubicBezTo>
                    <a:pt x="12" y="70"/>
                    <a:pt x="18" y="75"/>
                    <a:pt x="25" y="78"/>
                  </a:cubicBezTo>
                  <a:cubicBezTo>
                    <a:pt x="26" y="79"/>
                    <a:pt x="28" y="80"/>
                    <a:pt x="30" y="80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25" y="115"/>
                    <a:pt x="19" y="112"/>
                    <a:pt x="16" y="109"/>
                  </a:cubicBezTo>
                  <a:cubicBezTo>
                    <a:pt x="12" y="106"/>
                    <a:pt x="6" y="106"/>
                    <a:pt x="3" y="110"/>
                  </a:cubicBezTo>
                  <a:cubicBezTo>
                    <a:pt x="0" y="114"/>
                    <a:pt x="1" y="120"/>
                    <a:pt x="4" y="123"/>
                  </a:cubicBezTo>
                  <a:cubicBezTo>
                    <a:pt x="11" y="128"/>
                    <a:pt x="20" y="134"/>
                    <a:pt x="30" y="137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53"/>
                    <a:pt x="33" y="156"/>
                    <a:pt x="37" y="156"/>
                  </a:cubicBezTo>
                  <a:cubicBezTo>
                    <a:pt x="40" y="156"/>
                    <a:pt x="43" y="153"/>
                    <a:pt x="43" y="14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5" y="140"/>
                    <a:pt x="47" y="140"/>
                    <a:pt x="49" y="140"/>
                  </a:cubicBezTo>
                  <a:cubicBezTo>
                    <a:pt x="50" y="140"/>
                    <a:pt x="52" y="140"/>
                    <a:pt x="53" y="140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53"/>
                    <a:pt x="56" y="156"/>
                    <a:pt x="60" y="156"/>
                  </a:cubicBezTo>
                  <a:cubicBezTo>
                    <a:pt x="63" y="156"/>
                    <a:pt x="66" y="153"/>
                    <a:pt x="66" y="149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71" y="136"/>
                    <a:pt x="76" y="133"/>
                    <a:pt x="81" y="130"/>
                  </a:cubicBezTo>
                  <a:cubicBezTo>
                    <a:pt x="89" y="124"/>
                    <a:pt x="95" y="114"/>
                    <a:pt x="95" y="103"/>
                  </a:cubicBezTo>
                  <a:cubicBezTo>
                    <a:pt x="95" y="98"/>
                    <a:pt x="94" y="93"/>
                    <a:pt x="91" y="89"/>
                  </a:cubicBezTo>
                  <a:close/>
                  <a:moveTo>
                    <a:pt x="48" y="33"/>
                  </a:moveTo>
                  <a:cubicBezTo>
                    <a:pt x="50" y="33"/>
                    <a:pt x="52" y="34"/>
                    <a:pt x="53" y="34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2" y="68"/>
                    <a:pt x="51" y="67"/>
                    <a:pt x="50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7" y="67"/>
                    <a:pt x="45" y="66"/>
                    <a:pt x="43" y="66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5" y="34"/>
                    <a:pt x="47" y="33"/>
                    <a:pt x="48" y="33"/>
                  </a:cubicBezTo>
                  <a:close/>
                  <a:moveTo>
                    <a:pt x="28" y="60"/>
                  </a:moveTo>
                  <a:cubicBezTo>
                    <a:pt x="26" y="58"/>
                    <a:pt x="24" y="56"/>
                    <a:pt x="24" y="55"/>
                  </a:cubicBezTo>
                  <a:cubicBezTo>
                    <a:pt x="23" y="54"/>
                    <a:pt x="22" y="52"/>
                    <a:pt x="22" y="50"/>
                  </a:cubicBezTo>
                  <a:cubicBezTo>
                    <a:pt x="22" y="47"/>
                    <a:pt x="24" y="43"/>
                    <a:pt x="29" y="39"/>
                  </a:cubicBezTo>
                  <a:cubicBezTo>
                    <a:pt x="29" y="39"/>
                    <a:pt x="30" y="39"/>
                    <a:pt x="30" y="38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29" y="60"/>
                    <a:pt x="28" y="60"/>
                  </a:cubicBezTo>
                  <a:close/>
                  <a:moveTo>
                    <a:pt x="49" y="122"/>
                  </a:moveTo>
                  <a:cubicBezTo>
                    <a:pt x="47" y="122"/>
                    <a:pt x="45" y="122"/>
                    <a:pt x="43" y="122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4" y="84"/>
                    <a:pt x="46" y="84"/>
                    <a:pt x="47" y="85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9" y="85"/>
                    <a:pt x="51" y="85"/>
                    <a:pt x="53" y="86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2" y="122"/>
                    <a:pt x="50" y="122"/>
                    <a:pt x="49" y="122"/>
                  </a:cubicBezTo>
                  <a:close/>
                  <a:moveTo>
                    <a:pt x="70" y="116"/>
                  </a:moveTo>
                  <a:cubicBezTo>
                    <a:pt x="69" y="117"/>
                    <a:pt x="68" y="118"/>
                    <a:pt x="66" y="118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68" y="91"/>
                    <a:pt x="69" y="92"/>
                    <a:pt x="71" y="93"/>
                  </a:cubicBezTo>
                  <a:cubicBezTo>
                    <a:pt x="73" y="94"/>
                    <a:pt x="75" y="96"/>
                    <a:pt x="76" y="98"/>
                  </a:cubicBezTo>
                  <a:cubicBezTo>
                    <a:pt x="77" y="100"/>
                    <a:pt x="78" y="101"/>
                    <a:pt x="78" y="103"/>
                  </a:cubicBezTo>
                  <a:cubicBezTo>
                    <a:pt x="78" y="108"/>
                    <a:pt x="75" y="112"/>
                    <a:pt x="70" y="116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ṧļïdê">
              <a:extLst>
                <a:ext uri="{FF2B5EF4-FFF2-40B4-BE49-F238E27FC236}">
                  <a16:creationId xmlns:a16="http://schemas.microsoft.com/office/drawing/2014/main" id="{40D5F8D4-7B82-5120-1024-DF828DE8E5C9}"/>
                </a:ext>
              </a:extLst>
            </p:cNvPr>
            <p:cNvSpPr/>
            <p:nvPr/>
          </p:nvSpPr>
          <p:spPr bwMode="auto">
            <a:xfrm>
              <a:off x="5588001" y="5091113"/>
              <a:ext cx="31750" cy="31750"/>
            </a:xfrm>
            <a:custGeom>
              <a:avLst/>
              <a:gdLst>
                <a:gd name="T0" fmla="*/ 4 w 10"/>
                <a:gd name="T1" fmla="*/ 1 h 10"/>
                <a:gd name="T2" fmla="*/ 4 w 10"/>
                <a:gd name="T3" fmla="*/ 1 h 10"/>
                <a:gd name="T4" fmla="*/ 0 w 10"/>
                <a:gd name="T5" fmla="*/ 0 h 10"/>
                <a:gd name="T6" fmla="*/ 0 w 10"/>
                <a:gd name="T7" fmla="*/ 8 h 10"/>
                <a:gd name="T8" fmla="*/ 4 w 10"/>
                <a:gd name="T9" fmla="*/ 9 h 10"/>
                <a:gd name="T10" fmla="*/ 4 w 10"/>
                <a:gd name="T11" fmla="*/ 9 h 10"/>
                <a:gd name="T12" fmla="*/ 10 w 10"/>
                <a:gd name="T13" fmla="*/ 10 h 10"/>
                <a:gd name="T14" fmla="*/ 10 w 10"/>
                <a:gd name="T15" fmla="*/ 2 h 10"/>
                <a:gd name="T16" fmla="*/ 4 w 10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3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8" y="9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ṩlïḍê">
              <a:extLst>
                <a:ext uri="{FF2B5EF4-FFF2-40B4-BE49-F238E27FC236}">
                  <a16:creationId xmlns:a16="http://schemas.microsoft.com/office/drawing/2014/main" id="{76E95681-8A36-0050-97C8-A738455D3775}"/>
                </a:ext>
              </a:extLst>
            </p:cNvPr>
            <p:cNvSpPr/>
            <p:nvPr/>
          </p:nvSpPr>
          <p:spPr bwMode="auto">
            <a:xfrm>
              <a:off x="5588001" y="4932363"/>
              <a:ext cx="31750" cy="28575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1 h 9"/>
                <a:gd name="T4" fmla="*/ 0 w 10"/>
                <a:gd name="T5" fmla="*/ 9 h 9"/>
                <a:gd name="T6" fmla="*/ 5 w 10"/>
                <a:gd name="T7" fmla="*/ 8 h 9"/>
                <a:gd name="T8" fmla="*/ 10 w 10"/>
                <a:gd name="T9" fmla="*/ 9 h 9"/>
                <a:gd name="T10" fmla="*/ 10 w 10"/>
                <a:gd name="T11" fmla="*/ 1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9"/>
                    <a:pt x="4" y="8"/>
                    <a:pt x="5" y="8"/>
                  </a:cubicBezTo>
                  <a:cubicBezTo>
                    <a:pt x="7" y="8"/>
                    <a:pt x="9" y="9"/>
                    <a:pt x="10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ṡlíḓe">
              <a:extLst>
                <a:ext uri="{FF2B5EF4-FFF2-40B4-BE49-F238E27FC236}">
                  <a16:creationId xmlns:a16="http://schemas.microsoft.com/office/drawing/2014/main" id="{F2DB45CE-EFA2-D9EB-4CA2-ED4498705980}"/>
                </a:ext>
              </a:extLst>
            </p:cNvPr>
            <p:cNvSpPr/>
            <p:nvPr/>
          </p:nvSpPr>
          <p:spPr bwMode="auto">
            <a:xfrm>
              <a:off x="5522913" y="4948238"/>
              <a:ext cx="25400" cy="50800"/>
            </a:xfrm>
            <a:custGeom>
              <a:avLst/>
              <a:gdLst>
                <a:gd name="T0" fmla="*/ 7 w 8"/>
                <a:gd name="T1" fmla="*/ 1 h 16"/>
                <a:gd name="T2" fmla="*/ 0 w 8"/>
                <a:gd name="T3" fmla="*/ 12 h 16"/>
                <a:gd name="T4" fmla="*/ 1 w 8"/>
                <a:gd name="T5" fmla="*/ 16 h 16"/>
                <a:gd name="T6" fmla="*/ 7 w 8"/>
                <a:gd name="T7" fmla="*/ 9 h 16"/>
                <a:gd name="T8" fmla="*/ 8 w 8"/>
                <a:gd name="T9" fmla="*/ 8 h 16"/>
                <a:gd name="T10" fmla="*/ 8 w 8"/>
                <a:gd name="T11" fmla="*/ 0 h 16"/>
                <a:gd name="T12" fmla="*/ 7 w 8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7" y="1"/>
                  </a:moveTo>
                  <a:cubicBezTo>
                    <a:pt x="2" y="5"/>
                    <a:pt x="0" y="9"/>
                    <a:pt x="0" y="12"/>
                  </a:cubicBezTo>
                  <a:cubicBezTo>
                    <a:pt x="0" y="14"/>
                    <a:pt x="1" y="15"/>
                    <a:pt x="1" y="16"/>
                  </a:cubicBezTo>
                  <a:cubicBezTo>
                    <a:pt x="2" y="14"/>
                    <a:pt x="4" y="12"/>
                    <a:pt x="7" y="9"/>
                  </a:cubicBezTo>
                  <a:cubicBezTo>
                    <a:pt x="7" y="9"/>
                    <a:pt x="8" y="9"/>
                    <a:pt x="8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$ľíḓé">
              <a:extLst>
                <a:ext uri="{FF2B5EF4-FFF2-40B4-BE49-F238E27FC236}">
                  <a16:creationId xmlns:a16="http://schemas.microsoft.com/office/drawing/2014/main" id="{93213591-1C77-C64E-E338-9AF8508808B2}"/>
                </a:ext>
              </a:extLst>
            </p:cNvPr>
            <p:cNvSpPr/>
            <p:nvPr/>
          </p:nvSpPr>
          <p:spPr bwMode="auto">
            <a:xfrm>
              <a:off x="5659438" y="4948238"/>
              <a:ext cx="74613" cy="52388"/>
            </a:xfrm>
            <a:custGeom>
              <a:avLst/>
              <a:gdLst>
                <a:gd name="T0" fmla="*/ 10 w 24"/>
                <a:gd name="T1" fmla="*/ 7 h 17"/>
                <a:gd name="T2" fmla="*/ 0 w 24"/>
                <a:gd name="T3" fmla="*/ 0 h 17"/>
                <a:gd name="T4" fmla="*/ 0 w 24"/>
                <a:gd name="T5" fmla="*/ 8 h 17"/>
                <a:gd name="T6" fmla="*/ 10 w 24"/>
                <a:gd name="T7" fmla="*/ 15 h 17"/>
                <a:gd name="T8" fmla="*/ 22 w 24"/>
                <a:gd name="T9" fmla="*/ 12 h 17"/>
                <a:gd name="T10" fmla="*/ 23 w 24"/>
                <a:gd name="T11" fmla="*/ 3 h 17"/>
                <a:gd name="T12" fmla="*/ 22 w 24"/>
                <a:gd name="T13" fmla="*/ 4 h 17"/>
                <a:gd name="T14" fmla="*/ 10 w 24"/>
                <a:gd name="T15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7">
                  <a:moveTo>
                    <a:pt x="10" y="7"/>
                  </a:moveTo>
                  <a:cubicBezTo>
                    <a:pt x="7" y="4"/>
                    <a:pt x="3" y="2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10"/>
                    <a:pt x="7" y="12"/>
                    <a:pt x="10" y="15"/>
                  </a:cubicBezTo>
                  <a:cubicBezTo>
                    <a:pt x="14" y="17"/>
                    <a:pt x="20" y="16"/>
                    <a:pt x="22" y="12"/>
                  </a:cubicBezTo>
                  <a:cubicBezTo>
                    <a:pt x="24" y="9"/>
                    <a:pt x="24" y="6"/>
                    <a:pt x="23" y="3"/>
                  </a:cubicBezTo>
                  <a:cubicBezTo>
                    <a:pt x="23" y="3"/>
                    <a:pt x="23" y="4"/>
                    <a:pt x="22" y="4"/>
                  </a:cubicBezTo>
                  <a:cubicBezTo>
                    <a:pt x="20" y="8"/>
                    <a:pt x="14" y="9"/>
                    <a:pt x="10" y="7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ṩľîḋê">
              <a:extLst>
                <a:ext uri="{FF2B5EF4-FFF2-40B4-BE49-F238E27FC236}">
                  <a16:creationId xmlns:a16="http://schemas.microsoft.com/office/drawing/2014/main" id="{0CD613CA-D5F8-2112-90B2-8EA39D5960F2}"/>
                </a:ext>
              </a:extLst>
            </p:cNvPr>
            <p:cNvSpPr/>
            <p:nvPr/>
          </p:nvSpPr>
          <p:spPr bwMode="auto">
            <a:xfrm>
              <a:off x="5659438" y="5110163"/>
              <a:ext cx="38100" cy="55563"/>
            </a:xfrm>
            <a:custGeom>
              <a:avLst/>
              <a:gdLst>
                <a:gd name="T0" fmla="*/ 10 w 12"/>
                <a:gd name="T1" fmla="*/ 8 h 18"/>
                <a:gd name="T2" fmla="*/ 5 w 12"/>
                <a:gd name="T3" fmla="*/ 3 h 18"/>
                <a:gd name="T4" fmla="*/ 0 w 12"/>
                <a:gd name="T5" fmla="*/ 0 h 18"/>
                <a:gd name="T6" fmla="*/ 0 w 12"/>
                <a:gd name="T7" fmla="*/ 8 h 18"/>
                <a:gd name="T8" fmla="*/ 5 w 12"/>
                <a:gd name="T9" fmla="*/ 11 h 18"/>
                <a:gd name="T10" fmla="*/ 10 w 12"/>
                <a:gd name="T11" fmla="*/ 16 h 18"/>
                <a:gd name="T12" fmla="*/ 11 w 12"/>
                <a:gd name="T13" fmla="*/ 18 h 18"/>
                <a:gd name="T14" fmla="*/ 12 w 12"/>
                <a:gd name="T15" fmla="*/ 13 h 18"/>
                <a:gd name="T16" fmla="*/ 10 w 12"/>
                <a:gd name="T1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10" y="8"/>
                  </a:moveTo>
                  <a:cubicBezTo>
                    <a:pt x="9" y="6"/>
                    <a:pt x="7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9"/>
                    <a:pt x="3" y="10"/>
                    <a:pt x="5" y="11"/>
                  </a:cubicBezTo>
                  <a:cubicBezTo>
                    <a:pt x="7" y="12"/>
                    <a:pt x="9" y="14"/>
                    <a:pt x="10" y="16"/>
                  </a:cubicBezTo>
                  <a:cubicBezTo>
                    <a:pt x="10" y="16"/>
                    <a:pt x="11" y="17"/>
                    <a:pt x="11" y="18"/>
                  </a:cubicBezTo>
                  <a:cubicBezTo>
                    <a:pt x="11" y="16"/>
                    <a:pt x="12" y="15"/>
                    <a:pt x="12" y="13"/>
                  </a:cubicBezTo>
                  <a:cubicBezTo>
                    <a:pt x="12" y="11"/>
                    <a:pt x="11" y="10"/>
                    <a:pt x="10" y="8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šḷiďê">
              <a:extLst>
                <a:ext uri="{FF2B5EF4-FFF2-40B4-BE49-F238E27FC236}">
                  <a16:creationId xmlns:a16="http://schemas.microsoft.com/office/drawing/2014/main" id="{68DBB23A-D5F9-C5EF-D368-40162AE2604A}"/>
                </a:ext>
              </a:extLst>
            </p:cNvPr>
            <p:cNvSpPr/>
            <p:nvPr/>
          </p:nvSpPr>
          <p:spPr bwMode="auto">
            <a:xfrm>
              <a:off x="5548313" y="5292725"/>
              <a:ext cx="39688" cy="47625"/>
            </a:xfrm>
            <a:custGeom>
              <a:avLst/>
              <a:gdLst>
                <a:gd name="T0" fmla="*/ 7 w 13"/>
                <a:gd name="T1" fmla="*/ 7 h 15"/>
                <a:gd name="T2" fmla="*/ 0 w 13"/>
                <a:gd name="T3" fmla="*/ 0 h 15"/>
                <a:gd name="T4" fmla="*/ 0 w 13"/>
                <a:gd name="T5" fmla="*/ 8 h 15"/>
                <a:gd name="T6" fmla="*/ 7 w 13"/>
                <a:gd name="T7" fmla="*/ 15 h 15"/>
                <a:gd name="T8" fmla="*/ 13 w 13"/>
                <a:gd name="T9" fmla="*/ 8 h 15"/>
                <a:gd name="T10" fmla="*/ 13 w 13"/>
                <a:gd name="T11" fmla="*/ 0 h 15"/>
                <a:gd name="T12" fmla="*/ 7 w 1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7" y="7"/>
                  </a:moveTo>
                  <a:cubicBezTo>
                    <a:pt x="3" y="7"/>
                    <a:pt x="0" y="4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0" y="15"/>
                    <a:pt x="13" y="12"/>
                    <a:pt x="13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4"/>
                    <a:pt x="10" y="7"/>
                    <a:pt x="7" y="7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šliḑe">
              <a:extLst>
                <a:ext uri="{FF2B5EF4-FFF2-40B4-BE49-F238E27FC236}">
                  <a16:creationId xmlns:a16="http://schemas.microsoft.com/office/drawing/2014/main" id="{6CD56BC9-EB03-20A4-79F1-AE02FE6EE383}"/>
                </a:ext>
              </a:extLst>
            </p:cNvPr>
            <p:cNvSpPr/>
            <p:nvPr/>
          </p:nvSpPr>
          <p:spPr bwMode="auto">
            <a:xfrm>
              <a:off x="5619751" y="5292725"/>
              <a:ext cx="39688" cy="47625"/>
            </a:xfrm>
            <a:custGeom>
              <a:avLst/>
              <a:gdLst>
                <a:gd name="T0" fmla="*/ 7 w 13"/>
                <a:gd name="T1" fmla="*/ 7 h 15"/>
                <a:gd name="T2" fmla="*/ 0 w 13"/>
                <a:gd name="T3" fmla="*/ 0 h 15"/>
                <a:gd name="T4" fmla="*/ 0 w 13"/>
                <a:gd name="T5" fmla="*/ 8 h 15"/>
                <a:gd name="T6" fmla="*/ 7 w 13"/>
                <a:gd name="T7" fmla="*/ 15 h 15"/>
                <a:gd name="T8" fmla="*/ 13 w 13"/>
                <a:gd name="T9" fmla="*/ 8 h 15"/>
                <a:gd name="T10" fmla="*/ 13 w 13"/>
                <a:gd name="T11" fmla="*/ 0 h 15"/>
                <a:gd name="T12" fmla="*/ 7 w 1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7" y="7"/>
                  </a:moveTo>
                  <a:cubicBezTo>
                    <a:pt x="3" y="7"/>
                    <a:pt x="0" y="4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0" y="15"/>
                    <a:pt x="13" y="12"/>
                    <a:pt x="13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4"/>
                    <a:pt x="10" y="7"/>
                    <a:pt x="7" y="7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ṥḷiḑe">
              <a:extLst>
                <a:ext uri="{FF2B5EF4-FFF2-40B4-BE49-F238E27FC236}">
                  <a16:creationId xmlns:a16="http://schemas.microsoft.com/office/drawing/2014/main" id="{CDD3F7E5-E2BC-6B1E-50D2-9A0489FCAF72}"/>
                </a:ext>
              </a:extLst>
            </p:cNvPr>
            <p:cNvSpPr/>
            <p:nvPr/>
          </p:nvSpPr>
          <p:spPr bwMode="auto">
            <a:xfrm>
              <a:off x="5659438" y="5162550"/>
              <a:ext cx="90488" cy="117475"/>
            </a:xfrm>
            <a:custGeom>
              <a:avLst/>
              <a:gdLst>
                <a:gd name="T0" fmla="*/ 15 w 29"/>
                <a:gd name="T1" fmla="*/ 23 h 38"/>
                <a:gd name="T2" fmla="*/ 0 w 29"/>
                <a:gd name="T3" fmla="*/ 30 h 38"/>
                <a:gd name="T4" fmla="*/ 0 w 29"/>
                <a:gd name="T5" fmla="*/ 38 h 38"/>
                <a:gd name="T6" fmla="*/ 15 w 29"/>
                <a:gd name="T7" fmla="*/ 31 h 38"/>
                <a:gd name="T8" fmla="*/ 29 w 29"/>
                <a:gd name="T9" fmla="*/ 4 h 38"/>
                <a:gd name="T10" fmla="*/ 29 w 29"/>
                <a:gd name="T11" fmla="*/ 0 h 38"/>
                <a:gd name="T12" fmla="*/ 15 w 29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8">
                  <a:moveTo>
                    <a:pt x="15" y="23"/>
                  </a:moveTo>
                  <a:cubicBezTo>
                    <a:pt x="10" y="26"/>
                    <a:pt x="5" y="29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37"/>
                    <a:pt x="10" y="34"/>
                    <a:pt x="15" y="31"/>
                  </a:cubicBezTo>
                  <a:cubicBezTo>
                    <a:pt x="23" y="25"/>
                    <a:pt x="29" y="15"/>
                    <a:pt x="29" y="4"/>
                  </a:cubicBezTo>
                  <a:cubicBezTo>
                    <a:pt x="29" y="3"/>
                    <a:pt x="29" y="2"/>
                    <a:pt x="29" y="0"/>
                  </a:cubicBezTo>
                  <a:cubicBezTo>
                    <a:pt x="28" y="10"/>
                    <a:pt x="22" y="18"/>
                    <a:pt x="15" y="2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$ľïḓê">
              <a:extLst>
                <a:ext uri="{FF2B5EF4-FFF2-40B4-BE49-F238E27FC236}">
                  <a16:creationId xmlns:a16="http://schemas.microsoft.com/office/drawing/2014/main" id="{1749C4C1-A733-C884-73E3-4FC503173BE7}"/>
                </a:ext>
              </a:extLst>
            </p:cNvPr>
            <p:cNvSpPr/>
            <p:nvPr/>
          </p:nvSpPr>
          <p:spPr bwMode="auto">
            <a:xfrm>
              <a:off x="5454651" y="5203825"/>
              <a:ext cx="93663" cy="76200"/>
            </a:xfrm>
            <a:custGeom>
              <a:avLst/>
              <a:gdLst>
                <a:gd name="T0" fmla="*/ 30 w 30"/>
                <a:gd name="T1" fmla="*/ 17 h 25"/>
                <a:gd name="T2" fmla="*/ 4 w 30"/>
                <a:gd name="T3" fmla="*/ 3 h 25"/>
                <a:gd name="T4" fmla="*/ 2 w 30"/>
                <a:gd name="T5" fmla="*/ 0 h 25"/>
                <a:gd name="T6" fmla="*/ 4 w 30"/>
                <a:gd name="T7" fmla="*/ 11 h 25"/>
                <a:gd name="T8" fmla="*/ 30 w 30"/>
                <a:gd name="T9" fmla="*/ 25 h 25"/>
                <a:gd name="T10" fmla="*/ 30 w 30"/>
                <a:gd name="T1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5">
                  <a:moveTo>
                    <a:pt x="30" y="17"/>
                  </a:moveTo>
                  <a:cubicBezTo>
                    <a:pt x="20" y="14"/>
                    <a:pt x="11" y="8"/>
                    <a:pt x="4" y="3"/>
                  </a:cubicBezTo>
                  <a:cubicBezTo>
                    <a:pt x="3" y="2"/>
                    <a:pt x="3" y="1"/>
                    <a:pt x="2" y="0"/>
                  </a:cubicBezTo>
                  <a:cubicBezTo>
                    <a:pt x="0" y="3"/>
                    <a:pt x="1" y="8"/>
                    <a:pt x="4" y="11"/>
                  </a:cubicBezTo>
                  <a:cubicBezTo>
                    <a:pt x="11" y="16"/>
                    <a:pt x="20" y="22"/>
                    <a:pt x="30" y="25"/>
                  </a:cubicBezTo>
                  <a:lnTo>
                    <a:pt x="30" y="17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ş1iḓé">
              <a:extLst>
                <a:ext uri="{FF2B5EF4-FFF2-40B4-BE49-F238E27FC236}">
                  <a16:creationId xmlns:a16="http://schemas.microsoft.com/office/drawing/2014/main" id="{A962E6C1-F64E-78C1-101C-156C02A32C83}"/>
                </a:ext>
              </a:extLst>
            </p:cNvPr>
            <p:cNvSpPr/>
            <p:nvPr/>
          </p:nvSpPr>
          <p:spPr bwMode="auto">
            <a:xfrm>
              <a:off x="5588001" y="5265738"/>
              <a:ext cx="31750" cy="23813"/>
            </a:xfrm>
            <a:custGeom>
              <a:avLst/>
              <a:gdLst>
                <a:gd name="T0" fmla="*/ 10 w 10"/>
                <a:gd name="T1" fmla="*/ 0 h 8"/>
                <a:gd name="T2" fmla="*/ 6 w 10"/>
                <a:gd name="T3" fmla="*/ 0 h 8"/>
                <a:gd name="T4" fmla="*/ 0 w 10"/>
                <a:gd name="T5" fmla="*/ 0 h 8"/>
                <a:gd name="T6" fmla="*/ 0 w 10"/>
                <a:gd name="T7" fmla="*/ 8 h 8"/>
                <a:gd name="T8" fmla="*/ 6 w 10"/>
                <a:gd name="T9" fmla="*/ 8 h 8"/>
                <a:gd name="T10" fmla="*/ 10 w 10"/>
                <a:gd name="T11" fmla="*/ 8 h 8"/>
                <a:gd name="T12" fmla="*/ 10 w 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7" y="8"/>
                    <a:pt x="9" y="8"/>
                    <a:pt x="10" y="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ṧ1îďé">
              <a:extLst>
                <a:ext uri="{FF2B5EF4-FFF2-40B4-BE49-F238E27FC236}">
                  <a16:creationId xmlns:a16="http://schemas.microsoft.com/office/drawing/2014/main" id="{C057C872-8E2B-C1DE-740B-A775720DEA1B}"/>
                </a:ext>
              </a:extLst>
            </p:cNvPr>
            <p:cNvSpPr/>
            <p:nvPr/>
          </p:nvSpPr>
          <p:spPr bwMode="auto">
            <a:xfrm>
              <a:off x="5470526" y="4999038"/>
              <a:ext cx="77788" cy="104775"/>
            </a:xfrm>
            <a:custGeom>
              <a:avLst/>
              <a:gdLst>
                <a:gd name="T0" fmla="*/ 20 w 25"/>
                <a:gd name="T1" fmla="*/ 32 h 34"/>
                <a:gd name="T2" fmla="*/ 25 w 25"/>
                <a:gd name="T3" fmla="*/ 34 h 34"/>
                <a:gd name="T4" fmla="*/ 25 w 25"/>
                <a:gd name="T5" fmla="*/ 26 h 34"/>
                <a:gd name="T6" fmla="*/ 20 w 25"/>
                <a:gd name="T7" fmla="*/ 24 h 34"/>
                <a:gd name="T8" fmla="*/ 4 w 25"/>
                <a:gd name="T9" fmla="*/ 10 h 34"/>
                <a:gd name="T10" fmla="*/ 0 w 25"/>
                <a:gd name="T11" fmla="*/ 0 h 34"/>
                <a:gd name="T12" fmla="*/ 0 w 25"/>
                <a:gd name="T13" fmla="*/ 4 h 34"/>
                <a:gd name="T14" fmla="*/ 4 w 25"/>
                <a:gd name="T15" fmla="*/ 18 h 34"/>
                <a:gd name="T16" fmla="*/ 20 w 25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4">
                  <a:moveTo>
                    <a:pt x="20" y="32"/>
                  </a:moveTo>
                  <a:cubicBezTo>
                    <a:pt x="21" y="33"/>
                    <a:pt x="23" y="34"/>
                    <a:pt x="25" y="3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6"/>
                    <a:pt x="21" y="25"/>
                    <a:pt x="20" y="24"/>
                  </a:cubicBezTo>
                  <a:cubicBezTo>
                    <a:pt x="13" y="21"/>
                    <a:pt x="7" y="16"/>
                    <a:pt x="4" y="10"/>
                  </a:cubicBezTo>
                  <a:cubicBezTo>
                    <a:pt x="2" y="7"/>
                    <a:pt x="0" y="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9"/>
                    <a:pt x="1" y="14"/>
                    <a:pt x="4" y="18"/>
                  </a:cubicBezTo>
                  <a:cubicBezTo>
                    <a:pt x="7" y="24"/>
                    <a:pt x="13" y="29"/>
                    <a:pt x="20" y="32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ṧľíḋê">
              <a:extLst>
                <a:ext uri="{FF2B5EF4-FFF2-40B4-BE49-F238E27FC236}">
                  <a16:creationId xmlns:a16="http://schemas.microsoft.com/office/drawing/2014/main" id="{1A8026FC-5508-2520-9E8A-AAFDACAE05E7}"/>
                </a:ext>
              </a:extLst>
            </p:cNvPr>
            <p:cNvSpPr/>
            <p:nvPr/>
          </p:nvSpPr>
          <p:spPr bwMode="auto">
            <a:xfrm>
              <a:off x="4816476" y="5181600"/>
              <a:ext cx="787400" cy="790575"/>
            </a:xfrm>
            <a:prstGeom prst="ellipse">
              <a:avLst/>
            </a:pr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ṡļíḍe">
              <a:extLst>
                <a:ext uri="{FF2B5EF4-FFF2-40B4-BE49-F238E27FC236}">
                  <a16:creationId xmlns:a16="http://schemas.microsoft.com/office/drawing/2014/main" id="{183FDDED-BE82-B1D6-2404-CE7C7AD559C4}"/>
                </a:ext>
              </a:extLst>
            </p:cNvPr>
            <p:cNvSpPr/>
            <p:nvPr/>
          </p:nvSpPr>
          <p:spPr bwMode="auto">
            <a:xfrm>
              <a:off x="4816476" y="5565775"/>
              <a:ext cx="787400" cy="406400"/>
            </a:xfrm>
            <a:custGeom>
              <a:avLst/>
              <a:gdLst>
                <a:gd name="T0" fmla="*/ 127 w 254"/>
                <a:gd name="T1" fmla="*/ 123 h 131"/>
                <a:gd name="T2" fmla="*/ 0 w 254"/>
                <a:gd name="T3" fmla="*/ 0 h 131"/>
                <a:gd name="T4" fmla="*/ 0 w 254"/>
                <a:gd name="T5" fmla="*/ 4 h 131"/>
                <a:gd name="T6" fmla="*/ 127 w 254"/>
                <a:gd name="T7" fmla="*/ 131 h 131"/>
                <a:gd name="T8" fmla="*/ 254 w 254"/>
                <a:gd name="T9" fmla="*/ 4 h 131"/>
                <a:gd name="T10" fmla="*/ 254 w 254"/>
                <a:gd name="T11" fmla="*/ 0 h 131"/>
                <a:gd name="T12" fmla="*/ 127 w 254"/>
                <a:gd name="T13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4" h="131">
                  <a:moveTo>
                    <a:pt x="127" y="123"/>
                  </a:moveTo>
                  <a:cubicBezTo>
                    <a:pt x="58" y="123"/>
                    <a:pt x="2" y="68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74"/>
                    <a:pt x="57" y="131"/>
                    <a:pt x="127" y="131"/>
                  </a:cubicBezTo>
                  <a:cubicBezTo>
                    <a:pt x="197" y="131"/>
                    <a:pt x="254" y="74"/>
                    <a:pt x="254" y="4"/>
                  </a:cubicBezTo>
                  <a:cubicBezTo>
                    <a:pt x="254" y="2"/>
                    <a:pt x="254" y="1"/>
                    <a:pt x="254" y="0"/>
                  </a:cubicBezTo>
                  <a:cubicBezTo>
                    <a:pt x="252" y="68"/>
                    <a:pt x="196" y="123"/>
                    <a:pt x="127" y="12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şḻiďe">
              <a:extLst>
                <a:ext uri="{FF2B5EF4-FFF2-40B4-BE49-F238E27FC236}">
                  <a16:creationId xmlns:a16="http://schemas.microsoft.com/office/drawing/2014/main" id="{03921309-ABFC-6940-0C28-5FBD54CE73D4}"/>
                </a:ext>
              </a:extLst>
            </p:cNvPr>
            <p:cNvSpPr/>
            <p:nvPr/>
          </p:nvSpPr>
          <p:spPr bwMode="auto">
            <a:xfrm>
              <a:off x="4891088" y="5259388"/>
              <a:ext cx="638175" cy="639763"/>
            </a:xfrm>
            <a:prstGeom prst="ellipse">
              <a:avLst/>
            </a:prstGeom>
            <a:solidFill>
              <a:srgbClr val="EDC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slïďê">
              <a:extLst>
                <a:ext uri="{FF2B5EF4-FFF2-40B4-BE49-F238E27FC236}">
                  <a16:creationId xmlns:a16="http://schemas.microsoft.com/office/drawing/2014/main" id="{31AAE570-8389-9D26-C7B4-7DF48449C2BA}"/>
                </a:ext>
              </a:extLst>
            </p:cNvPr>
            <p:cNvSpPr/>
            <p:nvPr/>
          </p:nvSpPr>
          <p:spPr bwMode="auto">
            <a:xfrm>
              <a:off x="4891088" y="5259388"/>
              <a:ext cx="638175" cy="639763"/>
            </a:xfrm>
            <a:custGeom>
              <a:avLst/>
              <a:gdLst>
                <a:gd name="T0" fmla="*/ 200 w 206"/>
                <a:gd name="T1" fmla="*/ 69 h 206"/>
                <a:gd name="T2" fmla="*/ 195 w 206"/>
                <a:gd name="T3" fmla="*/ 57 h 206"/>
                <a:gd name="T4" fmla="*/ 130 w 206"/>
                <a:gd name="T5" fmla="*/ 85 h 206"/>
                <a:gd name="T6" fmla="*/ 180 w 206"/>
                <a:gd name="T7" fmla="*/ 34 h 206"/>
                <a:gd name="T8" fmla="*/ 171 w 206"/>
                <a:gd name="T9" fmla="*/ 25 h 206"/>
                <a:gd name="T10" fmla="*/ 121 w 206"/>
                <a:gd name="T11" fmla="*/ 76 h 206"/>
                <a:gd name="T12" fmla="*/ 148 w 206"/>
                <a:gd name="T13" fmla="*/ 10 h 206"/>
                <a:gd name="T14" fmla="*/ 136 w 206"/>
                <a:gd name="T15" fmla="*/ 5 h 206"/>
                <a:gd name="T16" fmla="*/ 109 w 206"/>
                <a:gd name="T17" fmla="*/ 71 h 206"/>
                <a:gd name="T18" fmla="*/ 109 w 206"/>
                <a:gd name="T19" fmla="*/ 0 h 206"/>
                <a:gd name="T20" fmla="*/ 103 w 206"/>
                <a:gd name="T21" fmla="*/ 0 h 206"/>
                <a:gd name="T22" fmla="*/ 97 w 206"/>
                <a:gd name="T23" fmla="*/ 0 h 206"/>
                <a:gd name="T24" fmla="*/ 97 w 206"/>
                <a:gd name="T25" fmla="*/ 71 h 206"/>
                <a:gd name="T26" fmla="*/ 69 w 206"/>
                <a:gd name="T27" fmla="*/ 5 h 206"/>
                <a:gd name="T28" fmla="*/ 58 w 206"/>
                <a:gd name="T29" fmla="*/ 10 h 206"/>
                <a:gd name="T30" fmla="*/ 85 w 206"/>
                <a:gd name="T31" fmla="*/ 76 h 206"/>
                <a:gd name="T32" fmla="*/ 35 w 206"/>
                <a:gd name="T33" fmla="*/ 25 h 206"/>
                <a:gd name="T34" fmla="*/ 26 w 206"/>
                <a:gd name="T35" fmla="*/ 34 h 206"/>
                <a:gd name="T36" fmla="*/ 76 w 206"/>
                <a:gd name="T37" fmla="*/ 85 h 206"/>
                <a:gd name="T38" fmla="*/ 10 w 206"/>
                <a:gd name="T39" fmla="*/ 57 h 206"/>
                <a:gd name="T40" fmla="*/ 6 w 206"/>
                <a:gd name="T41" fmla="*/ 69 h 206"/>
                <a:gd name="T42" fmla="*/ 71 w 206"/>
                <a:gd name="T43" fmla="*/ 96 h 206"/>
                <a:gd name="T44" fmla="*/ 0 w 206"/>
                <a:gd name="T45" fmla="*/ 96 h 206"/>
                <a:gd name="T46" fmla="*/ 0 w 206"/>
                <a:gd name="T47" fmla="*/ 103 h 206"/>
                <a:gd name="T48" fmla="*/ 0 w 206"/>
                <a:gd name="T49" fmla="*/ 109 h 206"/>
                <a:gd name="T50" fmla="*/ 71 w 206"/>
                <a:gd name="T51" fmla="*/ 109 h 206"/>
                <a:gd name="T52" fmla="*/ 6 w 206"/>
                <a:gd name="T53" fmla="*/ 136 h 206"/>
                <a:gd name="T54" fmla="*/ 10 w 206"/>
                <a:gd name="T55" fmla="*/ 148 h 206"/>
                <a:gd name="T56" fmla="*/ 76 w 206"/>
                <a:gd name="T57" fmla="*/ 121 h 206"/>
                <a:gd name="T58" fmla="*/ 26 w 206"/>
                <a:gd name="T59" fmla="*/ 171 h 206"/>
                <a:gd name="T60" fmla="*/ 35 w 206"/>
                <a:gd name="T61" fmla="*/ 180 h 206"/>
                <a:gd name="T62" fmla="*/ 85 w 206"/>
                <a:gd name="T63" fmla="*/ 130 h 206"/>
                <a:gd name="T64" fmla="*/ 58 w 206"/>
                <a:gd name="T65" fmla="*/ 195 h 206"/>
                <a:gd name="T66" fmla="*/ 69 w 206"/>
                <a:gd name="T67" fmla="*/ 200 h 206"/>
                <a:gd name="T68" fmla="*/ 97 w 206"/>
                <a:gd name="T69" fmla="*/ 135 h 206"/>
                <a:gd name="T70" fmla="*/ 97 w 206"/>
                <a:gd name="T71" fmla="*/ 205 h 206"/>
                <a:gd name="T72" fmla="*/ 103 w 206"/>
                <a:gd name="T73" fmla="*/ 206 h 206"/>
                <a:gd name="T74" fmla="*/ 109 w 206"/>
                <a:gd name="T75" fmla="*/ 205 h 206"/>
                <a:gd name="T76" fmla="*/ 109 w 206"/>
                <a:gd name="T77" fmla="*/ 135 h 206"/>
                <a:gd name="T78" fmla="*/ 136 w 206"/>
                <a:gd name="T79" fmla="*/ 200 h 206"/>
                <a:gd name="T80" fmla="*/ 148 w 206"/>
                <a:gd name="T81" fmla="*/ 195 h 206"/>
                <a:gd name="T82" fmla="*/ 121 w 206"/>
                <a:gd name="T83" fmla="*/ 130 h 206"/>
                <a:gd name="T84" fmla="*/ 171 w 206"/>
                <a:gd name="T85" fmla="*/ 180 h 206"/>
                <a:gd name="T86" fmla="*/ 180 w 206"/>
                <a:gd name="T87" fmla="*/ 171 h 206"/>
                <a:gd name="T88" fmla="*/ 130 w 206"/>
                <a:gd name="T89" fmla="*/ 121 h 206"/>
                <a:gd name="T90" fmla="*/ 195 w 206"/>
                <a:gd name="T91" fmla="*/ 148 h 206"/>
                <a:gd name="T92" fmla="*/ 200 w 206"/>
                <a:gd name="T93" fmla="*/ 136 h 206"/>
                <a:gd name="T94" fmla="*/ 135 w 206"/>
                <a:gd name="T95" fmla="*/ 109 h 206"/>
                <a:gd name="T96" fmla="*/ 206 w 206"/>
                <a:gd name="T97" fmla="*/ 109 h 206"/>
                <a:gd name="T98" fmla="*/ 206 w 206"/>
                <a:gd name="T99" fmla="*/ 103 h 206"/>
                <a:gd name="T100" fmla="*/ 206 w 206"/>
                <a:gd name="T101" fmla="*/ 96 h 206"/>
                <a:gd name="T102" fmla="*/ 135 w 206"/>
                <a:gd name="T103" fmla="*/ 96 h 206"/>
                <a:gd name="T104" fmla="*/ 200 w 206"/>
                <a:gd name="T105" fmla="*/ 6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6" h="206">
                  <a:moveTo>
                    <a:pt x="200" y="69"/>
                  </a:moveTo>
                  <a:cubicBezTo>
                    <a:pt x="199" y="65"/>
                    <a:pt x="197" y="61"/>
                    <a:pt x="195" y="57"/>
                  </a:cubicBezTo>
                  <a:cubicBezTo>
                    <a:pt x="130" y="85"/>
                    <a:pt x="130" y="85"/>
                    <a:pt x="130" y="85"/>
                  </a:cubicBezTo>
                  <a:cubicBezTo>
                    <a:pt x="180" y="34"/>
                    <a:pt x="180" y="34"/>
                    <a:pt x="180" y="34"/>
                  </a:cubicBezTo>
                  <a:cubicBezTo>
                    <a:pt x="177" y="31"/>
                    <a:pt x="174" y="28"/>
                    <a:pt x="171" y="25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4" y="8"/>
                    <a:pt x="140" y="7"/>
                    <a:pt x="136" y="5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7" y="0"/>
                    <a:pt x="105" y="0"/>
                    <a:pt x="103" y="0"/>
                  </a:cubicBezTo>
                  <a:cubicBezTo>
                    <a:pt x="101" y="0"/>
                    <a:pt x="99" y="0"/>
                    <a:pt x="97" y="0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5" y="7"/>
                    <a:pt x="62" y="8"/>
                    <a:pt x="58" y="1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2" y="28"/>
                    <a:pt x="29" y="31"/>
                    <a:pt x="26" y="34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61"/>
                    <a:pt x="7" y="65"/>
                    <a:pt x="6" y="69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0" y="100"/>
                    <a:pt x="0" y="103"/>
                  </a:cubicBezTo>
                  <a:cubicBezTo>
                    <a:pt x="0" y="105"/>
                    <a:pt x="0" y="107"/>
                    <a:pt x="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40"/>
                    <a:pt x="9" y="144"/>
                    <a:pt x="10" y="148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9" y="174"/>
                    <a:pt x="32" y="177"/>
                    <a:pt x="35" y="180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58" y="195"/>
                    <a:pt x="58" y="195"/>
                    <a:pt x="58" y="195"/>
                  </a:cubicBezTo>
                  <a:cubicBezTo>
                    <a:pt x="62" y="197"/>
                    <a:pt x="65" y="199"/>
                    <a:pt x="69" y="200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7" y="205"/>
                    <a:pt x="97" y="205"/>
                    <a:pt x="97" y="205"/>
                  </a:cubicBezTo>
                  <a:cubicBezTo>
                    <a:pt x="99" y="205"/>
                    <a:pt x="101" y="206"/>
                    <a:pt x="103" y="206"/>
                  </a:cubicBezTo>
                  <a:cubicBezTo>
                    <a:pt x="105" y="206"/>
                    <a:pt x="107" y="205"/>
                    <a:pt x="109" y="205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40" y="199"/>
                    <a:pt x="144" y="197"/>
                    <a:pt x="148" y="195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71" y="180"/>
                    <a:pt x="171" y="180"/>
                    <a:pt x="171" y="180"/>
                  </a:cubicBezTo>
                  <a:cubicBezTo>
                    <a:pt x="174" y="177"/>
                    <a:pt x="177" y="174"/>
                    <a:pt x="180" y="171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7" y="144"/>
                    <a:pt x="199" y="140"/>
                    <a:pt x="200" y="13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6" y="107"/>
                    <a:pt x="206" y="105"/>
                    <a:pt x="206" y="103"/>
                  </a:cubicBezTo>
                  <a:cubicBezTo>
                    <a:pt x="206" y="100"/>
                    <a:pt x="206" y="98"/>
                    <a:pt x="206" y="96"/>
                  </a:cubicBezTo>
                  <a:cubicBezTo>
                    <a:pt x="135" y="96"/>
                    <a:pt x="135" y="96"/>
                    <a:pt x="135" y="96"/>
                  </a:cubicBezTo>
                  <a:lnTo>
                    <a:pt x="200" y="69"/>
                  </a:lnTo>
                  <a:close/>
                </a:path>
              </a:pathLst>
            </a:custGeom>
            <a:solidFill>
              <a:srgbClr val="EDBD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ṧ1îḓê">
              <a:extLst>
                <a:ext uri="{FF2B5EF4-FFF2-40B4-BE49-F238E27FC236}">
                  <a16:creationId xmlns:a16="http://schemas.microsoft.com/office/drawing/2014/main" id="{7D78CC85-0B8C-0623-71B3-9AD7710B1EA0}"/>
                </a:ext>
              </a:extLst>
            </p:cNvPr>
            <p:cNvSpPr/>
            <p:nvPr/>
          </p:nvSpPr>
          <p:spPr bwMode="auto">
            <a:xfrm>
              <a:off x="4910138" y="5275263"/>
              <a:ext cx="601663" cy="604838"/>
            </a:xfrm>
            <a:prstGeom prst="ellipse">
              <a:avLst/>
            </a:prstGeom>
            <a:solidFill>
              <a:srgbClr val="FBD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ṩḷidé">
              <a:extLst>
                <a:ext uri="{FF2B5EF4-FFF2-40B4-BE49-F238E27FC236}">
                  <a16:creationId xmlns:a16="http://schemas.microsoft.com/office/drawing/2014/main" id="{3AFAFD90-5290-86C6-F1F5-8071F5AEC0A6}"/>
                </a:ext>
              </a:extLst>
            </p:cNvPr>
            <p:cNvSpPr/>
            <p:nvPr/>
          </p:nvSpPr>
          <p:spPr bwMode="auto">
            <a:xfrm>
              <a:off x="4910138" y="5275263"/>
              <a:ext cx="601663" cy="604838"/>
            </a:xfrm>
            <a:custGeom>
              <a:avLst/>
              <a:gdLst>
                <a:gd name="T0" fmla="*/ 189 w 194"/>
                <a:gd name="T1" fmla="*/ 66 h 195"/>
                <a:gd name="T2" fmla="*/ 184 w 194"/>
                <a:gd name="T3" fmla="*/ 55 h 195"/>
                <a:gd name="T4" fmla="*/ 124 w 194"/>
                <a:gd name="T5" fmla="*/ 80 h 195"/>
                <a:gd name="T6" fmla="*/ 170 w 194"/>
                <a:gd name="T7" fmla="*/ 33 h 195"/>
                <a:gd name="T8" fmla="*/ 161 w 194"/>
                <a:gd name="T9" fmla="*/ 24 h 195"/>
                <a:gd name="T10" fmla="*/ 115 w 194"/>
                <a:gd name="T11" fmla="*/ 71 h 195"/>
                <a:gd name="T12" fmla="*/ 140 w 194"/>
                <a:gd name="T13" fmla="*/ 10 h 195"/>
                <a:gd name="T14" fmla="*/ 128 w 194"/>
                <a:gd name="T15" fmla="*/ 5 h 195"/>
                <a:gd name="T16" fmla="*/ 103 w 194"/>
                <a:gd name="T17" fmla="*/ 66 h 195"/>
                <a:gd name="T18" fmla="*/ 103 w 194"/>
                <a:gd name="T19" fmla="*/ 0 h 195"/>
                <a:gd name="T20" fmla="*/ 97 w 194"/>
                <a:gd name="T21" fmla="*/ 0 h 195"/>
                <a:gd name="T22" fmla="*/ 91 w 194"/>
                <a:gd name="T23" fmla="*/ 0 h 195"/>
                <a:gd name="T24" fmla="*/ 91 w 194"/>
                <a:gd name="T25" fmla="*/ 66 h 195"/>
                <a:gd name="T26" fmla="*/ 66 w 194"/>
                <a:gd name="T27" fmla="*/ 5 h 195"/>
                <a:gd name="T28" fmla="*/ 54 w 194"/>
                <a:gd name="T29" fmla="*/ 10 h 195"/>
                <a:gd name="T30" fmla="*/ 79 w 194"/>
                <a:gd name="T31" fmla="*/ 71 h 195"/>
                <a:gd name="T32" fmla="*/ 33 w 194"/>
                <a:gd name="T33" fmla="*/ 24 h 195"/>
                <a:gd name="T34" fmla="*/ 24 w 194"/>
                <a:gd name="T35" fmla="*/ 33 h 195"/>
                <a:gd name="T36" fmla="*/ 70 w 194"/>
                <a:gd name="T37" fmla="*/ 80 h 195"/>
                <a:gd name="T38" fmla="*/ 10 w 194"/>
                <a:gd name="T39" fmla="*/ 55 h 195"/>
                <a:gd name="T40" fmla="*/ 5 w 194"/>
                <a:gd name="T41" fmla="*/ 66 h 195"/>
                <a:gd name="T42" fmla="*/ 65 w 194"/>
                <a:gd name="T43" fmla="*/ 91 h 195"/>
                <a:gd name="T44" fmla="*/ 0 w 194"/>
                <a:gd name="T45" fmla="*/ 91 h 195"/>
                <a:gd name="T46" fmla="*/ 0 w 194"/>
                <a:gd name="T47" fmla="*/ 98 h 195"/>
                <a:gd name="T48" fmla="*/ 0 w 194"/>
                <a:gd name="T49" fmla="*/ 104 h 195"/>
                <a:gd name="T50" fmla="*/ 65 w 194"/>
                <a:gd name="T51" fmla="*/ 104 h 195"/>
                <a:gd name="T52" fmla="*/ 5 w 194"/>
                <a:gd name="T53" fmla="*/ 129 h 195"/>
                <a:gd name="T54" fmla="*/ 10 w 194"/>
                <a:gd name="T55" fmla="*/ 141 h 195"/>
                <a:gd name="T56" fmla="*/ 70 w 194"/>
                <a:gd name="T57" fmla="*/ 116 h 195"/>
                <a:gd name="T58" fmla="*/ 24 w 194"/>
                <a:gd name="T59" fmla="*/ 162 h 195"/>
                <a:gd name="T60" fmla="*/ 33 w 194"/>
                <a:gd name="T61" fmla="*/ 171 h 195"/>
                <a:gd name="T62" fmla="*/ 79 w 194"/>
                <a:gd name="T63" fmla="*/ 125 h 195"/>
                <a:gd name="T64" fmla="*/ 54 w 194"/>
                <a:gd name="T65" fmla="*/ 185 h 195"/>
                <a:gd name="T66" fmla="*/ 66 w 194"/>
                <a:gd name="T67" fmla="*/ 190 h 195"/>
                <a:gd name="T68" fmla="*/ 91 w 194"/>
                <a:gd name="T69" fmla="*/ 130 h 195"/>
                <a:gd name="T70" fmla="*/ 91 w 194"/>
                <a:gd name="T71" fmla="*/ 195 h 195"/>
                <a:gd name="T72" fmla="*/ 97 w 194"/>
                <a:gd name="T73" fmla="*/ 195 h 195"/>
                <a:gd name="T74" fmla="*/ 103 w 194"/>
                <a:gd name="T75" fmla="*/ 195 h 195"/>
                <a:gd name="T76" fmla="*/ 103 w 194"/>
                <a:gd name="T77" fmla="*/ 130 h 195"/>
                <a:gd name="T78" fmla="*/ 128 w 194"/>
                <a:gd name="T79" fmla="*/ 190 h 195"/>
                <a:gd name="T80" fmla="*/ 140 w 194"/>
                <a:gd name="T81" fmla="*/ 185 h 195"/>
                <a:gd name="T82" fmla="*/ 115 w 194"/>
                <a:gd name="T83" fmla="*/ 125 h 195"/>
                <a:gd name="T84" fmla="*/ 161 w 194"/>
                <a:gd name="T85" fmla="*/ 171 h 195"/>
                <a:gd name="T86" fmla="*/ 170 w 194"/>
                <a:gd name="T87" fmla="*/ 162 h 195"/>
                <a:gd name="T88" fmla="*/ 124 w 194"/>
                <a:gd name="T89" fmla="*/ 116 h 195"/>
                <a:gd name="T90" fmla="*/ 184 w 194"/>
                <a:gd name="T91" fmla="*/ 141 h 195"/>
                <a:gd name="T92" fmla="*/ 189 w 194"/>
                <a:gd name="T93" fmla="*/ 129 h 195"/>
                <a:gd name="T94" fmla="*/ 129 w 194"/>
                <a:gd name="T95" fmla="*/ 104 h 195"/>
                <a:gd name="T96" fmla="*/ 194 w 194"/>
                <a:gd name="T97" fmla="*/ 104 h 195"/>
                <a:gd name="T98" fmla="*/ 194 w 194"/>
                <a:gd name="T99" fmla="*/ 98 h 195"/>
                <a:gd name="T100" fmla="*/ 194 w 194"/>
                <a:gd name="T101" fmla="*/ 91 h 195"/>
                <a:gd name="T102" fmla="*/ 129 w 194"/>
                <a:gd name="T103" fmla="*/ 91 h 195"/>
                <a:gd name="T104" fmla="*/ 189 w 194"/>
                <a:gd name="T105" fmla="*/ 6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4" h="195">
                  <a:moveTo>
                    <a:pt x="189" y="66"/>
                  </a:moveTo>
                  <a:cubicBezTo>
                    <a:pt x="188" y="62"/>
                    <a:pt x="186" y="58"/>
                    <a:pt x="184" y="55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67" y="30"/>
                    <a:pt x="164" y="27"/>
                    <a:pt x="161" y="24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36" y="8"/>
                    <a:pt x="132" y="7"/>
                    <a:pt x="128" y="5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1" y="0"/>
                    <a:pt x="99" y="0"/>
                    <a:pt x="97" y="0"/>
                  </a:cubicBezTo>
                  <a:cubicBezTo>
                    <a:pt x="95" y="0"/>
                    <a:pt x="93" y="0"/>
                    <a:pt x="91" y="0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2" y="7"/>
                    <a:pt x="58" y="8"/>
                    <a:pt x="54" y="1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0" y="27"/>
                    <a:pt x="27" y="30"/>
                    <a:pt x="24" y="33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8" y="58"/>
                    <a:pt x="6" y="62"/>
                    <a:pt x="5" y="66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0" y="95"/>
                    <a:pt x="0" y="98"/>
                  </a:cubicBezTo>
                  <a:cubicBezTo>
                    <a:pt x="0" y="100"/>
                    <a:pt x="0" y="102"/>
                    <a:pt x="0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6" y="133"/>
                    <a:pt x="8" y="137"/>
                    <a:pt x="10" y="141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7" y="165"/>
                    <a:pt x="30" y="168"/>
                    <a:pt x="33" y="17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54" y="185"/>
                    <a:pt x="54" y="185"/>
                    <a:pt x="54" y="185"/>
                  </a:cubicBezTo>
                  <a:cubicBezTo>
                    <a:pt x="58" y="187"/>
                    <a:pt x="62" y="188"/>
                    <a:pt x="66" y="19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3" y="195"/>
                    <a:pt x="95" y="195"/>
                    <a:pt x="97" y="195"/>
                  </a:cubicBezTo>
                  <a:cubicBezTo>
                    <a:pt x="99" y="195"/>
                    <a:pt x="101" y="195"/>
                    <a:pt x="103" y="195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28" y="190"/>
                    <a:pt x="128" y="190"/>
                    <a:pt x="128" y="190"/>
                  </a:cubicBezTo>
                  <a:cubicBezTo>
                    <a:pt x="132" y="188"/>
                    <a:pt x="136" y="187"/>
                    <a:pt x="140" y="185"/>
                  </a:cubicBezTo>
                  <a:cubicBezTo>
                    <a:pt x="115" y="125"/>
                    <a:pt x="115" y="125"/>
                    <a:pt x="115" y="125"/>
                  </a:cubicBezTo>
                  <a:cubicBezTo>
                    <a:pt x="161" y="171"/>
                    <a:pt x="161" y="171"/>
                    <a:pt x="161" y="171"/>
                  </a:cubicBezTo>
                  <a:cubicBezTo>
                    <a:pt x="164" y="168"/>
                    <a:pt x="167" y="165"/>
                    <a:pt x="170" y="162"/>
                  </a:cubicBezTo>
                  <a:cubicBezTo>
                    <a:pt x="124" y="116"/>
                    <a:pt x="124" y="116"/>
                    <a:pt x="124" y="116"/>
                  </a:cubicBezTo>
                  <a:cubicBezTo>
                    <a:pt x="184" y="141"/>
                    <a:pt x="184" y="141"/>
                    <a:pt x="184" y="141"/>
                  </a:cubicBezTo>
                  <a:cubicBezTo>
                    <a:pt x="186" y="137"/>
                    <a:pt x="188" y="133"/>
                    <a:pt x="189" y="129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94" y="104"/>
                    <a:pt x="194" y="104"/>
                    <a:pt x="194" y="104"/>
                  </a:cubicBezTo>
                  <a:cubicBezTo>
                    <a:pt x="194" y="102"/>
                    <a:pt x="194" y="100"/>
                    <a:pt x="194" y="98"/>
                  </a:cubicBezTo>
                  <a:cubicBezTo>
                    <a:pt x="194" y="95"/>
                    <a:pt x="194" y="93"/>
                    <a:pt x="194" y="91"/>
                  </a:cubicBezTo>
                  <a:cubicBezTo>
                    <a:pt x="129" y="91"/>
                    <a:pt x="129" y="91"/>
                    <a:pt x="129" y="91"/>
                  </a:cubicBezTo>
                  <a:lnTo>
                    <a:pt x="189" y="66"/>
                  </a:lnTo>
                  <a:close/>
                </a:path>
              </a:pathLst>
            </a:custGeom>
            <a:solidFill>
              <a:srgbClr val="FBC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śḻíḓè">
              <a:extLst>
                <a:ext uri="{FF2B5EF4-FFF2-40B4-BE49-F238E27FC236}">
                  <a16:creationId xmlns:a16="http://schemas.microsoft.com/office/drawing/2014/main" id="{6598BEA4-6F3E-8719-B194-60F8A7C0EED7}"/>
                </a:ext>
              </a:extLst>
            </p:cNvPr>
            <p:cNvSpPr/>
            <p:nvPr/>
          </p:nvSpPr>
          <p:spPr bwMode="auto">
            <a:xfrm>
              <a:off x="5060951" y="5337175"/>
              <a:ext cx="295275" cy="481013"/>
            </a:xfrm>
            <a:custGeom>
              <a:avLst/>
              <a:gdLst>
                <a:gd name="T0" fmla="*/ 74 w 95"/>
                <a:gd name="T1" fmla="*/ 74 h 155"/>
                <a:gd name="T2" fmla="*/ 66 w 95"/>
                <a:gd name="T3" fmla="*/ 38 h 155"/>
                <a:gd name="T4" fmla="*/ 88 w 95"/>
                <a:gd name="T5" fmla="*/ 42 h 155"/>
                <a:gd name="T6" fmla="*/ 66 w 95"/>
                <a:gd name="T7" fmla="*/ 19 h 155"/>
                <a:gd name="T8" fmla="*/ 59 w 95"/>
                <a:gd name="T9" fmla="*/ 0 h 155"/>
                <a:gd name="T10" fmla="*/ 53 w 95"/>
                <a:gd name="T11" fmla="*/ 16 h 155"/>
                <a:gd name="T12" fmla="*/ 43 w 95"/>
                <a:gd name="T13" fmla="*/ 16 h 155"/>
                <a:gd name="T14" fmla="*/ 37 w 95"/>
                <a:gd name="T15" fmla="*/ 0 h 155"/>
                <a:gd name="T16" fmla="*/ 30 w 95"/>
                <a:gd name="T17" fmla="*/ 18 h 155"/>
                <a:gd name="T18" fmla="*/ 4 w 95"/>
                <a:gd name="T19" fmla="*/ 50 h 155"/>
                <a:gd name="T20" fmla="*/ 24 w 95"/>
                <a:gd name="T21" fmla="*/ 78 h 155"/>
                <a:gd name="T22" fmla="*/ 30 w 95"/>
                <a:gd name="T23" fmla="*/ 118 h 155"/>
                <a:gd name="T24" fmla="*/ 3 w 95"/>
                <a:gd name="T25" fmla="*/ 110 h 155"/>
                <a:gd name="T26" fmla="*/ 30 w 95"/>
                <a:gd name="T27" fmla="*/ 137 h 155"/>
                <a:gd name="T28" fmla="*/ 37 w 95"/>
                <a:gd name="T29" fmla="*/ 155 h 155"/>
                <a:gd name="T30" fmla="*/ 43 w 95"/>
                <a:gd name="T31" fmla="*/ 139 h 155"/>
                <a:gd name="T32" fmla="*/ 53 w 95"/>
                <a:gd name="T33" fmla="*/ 140 h 155"/>
                <a:gd name="T34" fmla="*/ 59 w 95"/>
                <a:gd name="T35" fmla="*/ 155 h 155"/>
                <a:gd name="T36" fmla="*/ 66 w 95"/>
                <a:gd name="T37" fmla="*/ 137 h 155"/>
                <a:gd name="T38" fmla="*/ 95 w 95"/>
                <a:gd name="T39" fmla="*/ 103 h 155"/>
                <a:gd name="T40" fmla="*/ 48 w 95"/>
                <a:gd name="T41" fmla="*/ 33 h 155"/>
                <a:gd name="T42" fmla="*/ 53 w 95"/>
                <a:gd name="T43" fmla="*/ 68 h 155"/>
                <a:gd name="T44" fmla="*/ 49 w 95"/>
                <a:gd name="T45" fmla="*/ 67 h 155"/>
                <a:gd name="T46" fmla="*/ 43 w 95"/>
                <a:gd name="T47" fmla="*/ 34 h 155"/>
                <a:gd name="T48" fmla="*/ 28 w 95"/>
                <a:gd name="T49" fmla="*/ 59 h 155"/>
                <a:gd name="T50" fmla="*/ 22 w 95"/>
                <a:gd name="T51" fmla="*/ 50 h 155"/>
                <a:gd name="T52" fmla="*/ 30 w 95"/>
                <a:gd name="T53" fmla="*/ 38 h 155"/>
                <a:gd name="T54" fmla="*/ 28 w 95"/>
                <a:gd name="T55" fmla="*/ 59 h 155"/>
                <a:gd name="T56" fmla="*/ 43 w 95"/>
                <a:gd name="T57" fmla="*/ 121 h 155"/>
                <a:gd name="T58" fmla="*/ 47 w 95"/>
                <a:gd name="T59" fmla="*/ 84 h 155"/>
                <a:gd name="T60" fmla="*/ 53 w 95"/>
                <a:gd name="T61" fmla="*/ 86 h 155"/>
                <a:gd name="T62" fmla="*/ 48 w 95"/>
                <a:gd name="T63" fmla="*/ 122 h 155"/>
                <a:gd name="T64" fmla="*/ 66 w 95"/>
                <a:gd name="T65" fmla="*/ 118 h 155"/>
                <a:gd name="T66" fmla="*/ 71 w 95"/>
                <a:gd name="T67" fmla="*/ 92 h 155"/>
                <a:gd name="T68" fmla="*/ 77 w 95"/>
                <a:gd name="T69" fmla="*/ 10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5" h="155">
                  <a:moveTo>
                    <a:pt x="91" y="88"/>
                  </a:moveTo>
                  <a:cubicBezTo>
                    <a:pt x="87" y="82"/>
                    <a:pt x="81" y="78"/>
                    <a:pt x="74" y="74"/>
                  </a:cubicBezTo>
                  <a:cubicBezTo>
                    <a:pt x="71" y="73"/>
                    <a:pt x="68" y="72"/>
                    <a:pt x="66" y="7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9" y="40"/>
                    <a:pt x="72" y="42"/>
                    <a:pt x="76" y="44"/>
                  </a:cubicBezTo>
                  <a:cubicBezTo>
                    <a:pt x="80" y="47"/>
                    <a:pt x="85" y="46"/>
                    <a:pt x="88" y="42"/>
                  </a:cubicBezTo>
                  <a:cubicBezTo>
                    <a:pt x="91" y="38"/>
                    <a:pt x="90" y="32"/>
                    <a:pt x="86" y="29"/>
                  </a:cubicBezTo>
                  <a:cubicBezTo>
                    <a:pt x="80" y="26"/>
                    <a:pt x="74" y="22"/>
                    <a:pt x="66" y="19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3"/>
                    <a:pt x="63" y="0"/>
                    <a:pt x="59" y="0"/>
                  </a:cubicBezTo>
                  <a:cubicBezTo>
                    <a:pt x="56" y="0"/>
                    <a:pt x="53" y="3"/>
                    <a:pt x="53" y="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1" y="16"/>
                    <a:pt x="50" y="16"/>
                    <a:pt x="48" y="16"/>
                  </a:cubicBezTo>
                  <a:cubicBezTo>
                    <a:pt x="46" y="16"/>
                    <a:pt x="45" y="16"/>
                    <a:pt x="43" y="1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3"/>
                    <a:pt x="40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6" y="20"/>
                    <a:pt x="22" y="22"/>
                    <a:pt x="18" y="25"/>
                  </a:cubicBezTo>
                  <a:cubicBezTo>
                    <a:pt x="10" y="31"/>
                    <a:pt x="4" y="40"/>
                    <a:pt x="4" y="50"/>
                  </a:cubicBezTo>
                  <a:cubicBezTo>
                    <a:pt x="4" y="55"/>
                    <a:pt x="6" y="60"/>
                    <a:pt x="8" y="64"/>
                  </a:cubicBezTo>
                  <a:cubicBezTo>
                    <a:pt x="12" y="70"/>
                    <a:pt x="18" y="74"/>
                    <a:pt x="24" y="78"/>
                  </a:cubicBezTo>
                  <a:cubicBezTo>
                    <a:pt x="26" y="78"/>
                    <a:pt x="28" y="79"/>
                    <a:pt x="30" y="80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24" y="115"/>
                    <a:pt x="19" y="112"/>
                    <a:pt x="15" y="109"/>
                  </a:cubicBezTo>
                  <a:cubicBezTo>
                    <a:pt x="11" y="105"/>
                    <a:pt x="6" y="106"/>
                    <a:pt x="3" y="110"/>
                  </a:cubicBezTo>
                  <a:cubicBezTo>
                    <a:pt x="0" y="114"/>
                    <a:pt x="0" y="119"/>
                    <a:pt x="4" y="122"/>
                  </a:cubicBezTo>
                  <a:cubicBezTo>
                    <a:pt x="11" y="128"/>
                    <a:pt x="20" y="133"/>
                    <a:pt x="30" y="137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52"/>
                    <a:pt x="33" y="155"/>
                    <a:pt x="37" y="155"/>
                  </a:cubicBezTo>
                  <a:cubicBezTo>
                    <a:pt x="40" y="155"/>
                    <a:pt x="43" y="152"/>
                    <a:pt x="43" y="14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5" y="140"/>
                    <a:pt x="46" y="140"/>
                    <a:pt x="48" y="140"/>
                  </a:cubicBezTo>
                  <a:cubicBezTo>
                    <a:pt x="50" y="140"/>
                    <a:pt x="51" y="140"/>
                    <a:pt x="53" y="140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52"/>
                    <a:pt x="56" y="155"/>
                    <a:pt x="59" y="155"/>
                  </a:cubicBezTo>
                  <a:cubicBezTo>
                    <a:pt x="63" y="155"/>
                    <a:pt x="66" y="152"/>
                    <a:pt x="66" y="149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71" y="135"/>
                    <a:pt x="76" y="133"/>
                    <a:pt x="80" y="130"/>
                  </a:cubicBezTo>
                  <a:cubicBezTo>
                    <a:pt x="89" y="124"/>
                    <a:pt x="95" y="114"/>
                    <a:pt x="95" y="103"/>
                  </a:cubicBezTo>
                  <a:cubicBezTo>
                    <a:pt x="95" y="98"/>
                    <a:pt x="94" y="93"/>
                    <a:pt x="91" y="88"/>
                  </a:cubicBezTo>
                  <a:close/>
                  <a:moveTo>
                    <a:pt x="48" y="33"/>
                  </a:moveTo>
                  <a:cubicBezTo>
                    <a:pt x="50" y="33"/>
                    <a:pt x="51" y="33"/>
                    <a:pt x="53" y="34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2" y="67"/>
                    <a:pt x="51" y="67"/>
                    <a:pt x="50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7" y="66"/>
                    <a:pt x="45" y="66"/>
                    <a:pt x="43" y="6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5" y="33"/>
                    <a:pt x="46" y="33"/>
                    <a:pt x="48" y="33"/>
                  </a:cubicBezTo>
                  <a:close/>
                  <a:moveTo>
                    <a:pt x="28" y="59"/>
                  </a:moveTo>
                  <a:cubicBezTo>
                    <a:pt x="26" y="58"/>
                    <a:pt x="24" y="56"/>
                    <a:pt x="23" y="55"/>
                  </a:cubicBezTo>
                  <a:cubicBezTo>
                    <a:pt x="22" y="53"/>
                    <a:pt x="22" y="52"/>
                    <a:pt x="22" y="50"/>
                  </a:cubicBezTo>
                  <a:cubicBezTo>
                    <a:pt x="22" y="46"/>
                    <a:pt x="24" y="42"/>
                    <a:pt x="29" y="39"/>
                  </a:cubicBezTo>
                  <a:cubicBezTo>
                    <a:pt x="29" y="39"/>
                    <a:pt x="30" y="38"/>
                    <a:pt x="30" y="38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9" y="60"/>
                    <a:pt x="29" y="60"/>
                    <a:pt x="28" y="59"/>
                  </a:cubicBezTo>
                  <a:close/>
                  <a:moveTo>
                    <a:pt x="48" y="122"/>
                  </a:moveTo>
                  <a:cubicBezTo>
                    <a:pt x="46" y="122"/>
                    <a:pt x="45" y="122"/>
                    <a:pt x="43" y="121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4" y="84"/>
                    <a:pt x="45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9" y="85"/>
                    <a:pt x="51" y="85"/>
                    <a:pt x="53" y="86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1" y="122"/>
                    <a:pt x="50" y="122"/>
                    <a:pt x="48" y="122"/>
                  </a:cubicBezTo>
                  <a:close/>
                  <a:moveTo>
                    <a:pt x="70" y="116"/>
                  </a:moveTo>
                  <a:cubicBezTo>
                    <a:pt x="69" y="116"/>
                    <a:pt x="67" y="117"/>
                    <a:pt x="66" y="118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68" y="91"/>
                    <a:pt x="69" y="91"/>
                    <a:pt x="71" y="92"/>
                  </a:cubicBezTo>
                  <a:cubicBezTo>
                    <a:pt x="73" y="94"/>
                    <a:pt x="75" y="96"/>
                    <a:pt x="76" y="98"/>
                  </a:cubicBezTo>
                  <a:cubicBezTo>
                    <a:pt x="77" y="99"/>
                    <a:pt x="77" y="101"/>
                    <a:pt x="77" y="103"/>
                  </a:cubicBezTo>
                  <a:cubicBezTo>
                    <a:pt x="77" y="107"/>
                    <a:pt x="75" y="112"/>
                    <a:pt x="70" y="116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šļïḋê">
              <a:extLst>
                <a:ext uri="{FF2B5EF4-FFF2-40B4-BE49-F238E27FC236}">
                  <a16:creationId xmlns:a16="http://schemas.microsoft.com/office/drawing/2014/main" id="{0AB8C304-6BCE-0D9A-38A2-37D5C1093992}"/>
                </a:ext>
              </a:extLst>
            </p:cNvPr>
            <p:cNvSpPr/>
            <p:nvPr/>
          </p:nvSpPr>
          <p:spPr bwMode="auto">
            <a:xfrm>
              <a:off x="5194301" y="5594350"/>
              <a:ext cx="31750" cy="33338"/>
            </a:xfrm>
            <a:custGeom>
              <a:avLst/>
              <a:gdLst>
                <a:gd name="T0" fmla="*/ 4 w 10"/>
                <a:gd name="T1" fmla="*/ 1 h 11"/>
                <a:gd name="T2" fmla="*/ 4 w 10"/>
                <a:gd name="T3" fmla="*/ 1 h 11"/>
                <a:gd name="T4" fmla="*/ 0 w 10"/>
                <a:gd name="T5" fmla="*/ 0 h 11"/>
                <a:gd name="T6" fmla="*/ 0 w 10"/>
                <a:gd name="T7" fmla="*/ 8 h 11"/>
                <a:gd name="T8" fmla="*/ 4 w 10"/>
                <a:gd name="T9" fmla="*/ 9 h 11"/>
                <a:gd name="T10" fmla="*/ 4 w 10"/>
                <a:gd name="T11" fmla="*/ 9 h 11"/>
                <a:gd name="T12" fmla="*/ 10 w 10"/>
                <a:gd name="T13" fmla="*/ 11 h 11"/>
                <a:gd name="T14" fmla="*/ 10 w 10"/>
                <a:gd name="T15" fmla="*/ 3 h 11"/>
                <a:gd name="T16" fmla="*/ 4 w 10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10"/>
                    <a:pt x="8" y="10"/>
                    <a:pt x="10" y="1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2"/>
                    <a:pt x="6" y="2"/>
                    <a:pt x="4" y="1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śḷiḋé">
              <a:extLst>
                <a:ext uri="{FF2B5EF4-FFF2-40B4-BE49-F238E27FC236}">
                  <a16:creationId xmlns:a16="http://schemas.microsoft.com/office/drawing/2014/main" id="{1935AEA7-EAA4-9E62-72A5-59453C7C2D51}"/>
                </a:ext>
              </a:extLst>
            </p:cNvPr>
            <p:cNvSpPr/>
            <p:nvPr/>
          </p:nvSpPr>
          <p:spPr bwMode="auto">
            <a:xfrm>
              <a:off x="5194301" y="5438775"/>
              <a:ext cx="31750" cy="28575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1 h 9"/>
                <a:gd name="T4" fmla="*/ 0 w 10"/>
                <a:gd name="T5" fmla="*/ 9 h 9"/>
                <a:gd name="T6" fmla="*/ 5 w 10"/>
                <a:gd name="T7" fmla="*/ 8 h 9"/>
                <a:gd name="T8" fmla="*/ 10 w 10"/>
                <a:gd name="T9" fmla="*/ 9 h 9"/>
                <a:gd name="T10" fmla="*/ 10 w 10"/>
                <a:gd name="T11" fmla="*/ 1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3" y="8"/>
                    <a:pt x="5" y="8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ḷîḓè">
              <a:extLst>
                <a:ext uri="{FF2B5EF4-FFF2-40B4-BE49-F238E27FC236}">
                  <a16:creationId xmlns:a16="http://schemas.microsoft.com/office/drawing/2014/main" id="{3F5A64FF-DE14-90ED-F83E-9F4D1F1D7BE0}"/>
                </a:ext>
              </a:extLst>
            </p:cNvPr>
            <p:cNvSpPr/>
            <p:nvPr/>
          </p:nvSpPr>
          <p:spPr bwMode="auto">
            <a:xfrm>
              <a:off x="5129213" y="5454650"/>
              <a:ext cx="25400" cy="49213"/>
            </a:xfrm>
            <a:custGeom>
              <a:avLst/>
              <a:gdLst>
                <a:gd name="T0" fmla="*/ 7 w 8"/>
                <a:gd name="T1" fmla="*/ 1 h 16"/>
                <a:gd name="T2" fmla="*/ 0 w 8"/>
                <a:gd name="T3" fmla="*/ 12 h 16"/>
                <a:gd name="T4" fmla="*/ 1 w 8"/>
                <a:gd name="T5" fmla="*/ 16 h 16"/>
                <a:gd name="T6" fmla="*/ 7 w 8"/>
                <a:gd name="T7" fmla="*/ 9 h 16"/>
                <a:gd name="T8" fmla="*/ 8 w 8"/>
                <a:gd name="T9" fmla="*/ 8 h 16"/>
                <a:gd name="T10" fmla="*/ 8 w 8"/>
                <a:gd name="T11" fmla="*/ 0 h 16"/>
                <a:gd name="T12" fmla="*/ 7 w 8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7" y="1"/>
                  </a:moveTo>
                  <a:cubicBezTo>
                    <a:pt x="2" y="4"/>
                    <a:pt x="0" y="8"/>
                    <a:pt x="0" y="12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2" y="14"/>
                    <a:pt x="4" y="11"/>
                    <a:pt x="7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ṡļïḍê">
              <a:extLst>
                <a:ext uri="{FF2B5EF4-FFF2-40B4-BE49-F238E27FC236}">
                  <a16:creationId xmlns:a16="http://schemas.microsoft.com/office/drawing/2014/main" id="{75B8417B-ED5F-1D6F-FF39-C16C4B2E9857}"/>
                </a:ext>
              </a:extLst>
            </p:cNvPr>
            <p:cNvSpPr/>
            <p:nvPr/>
          </p:nvSpPr>
          <p:spPr bwMode="auto">
            <a:xfrm>
              <a:off x="5265738" y="5454650"/>
              <a:ext cx="74613" cy="52388"/>
            </a:xfrm>
            <a:custGeom>
              <a:avLst/>
              <a:gdLst>
                <a:gd name="T0" fmla="*/ 10 w 24"/>
                <a:gd name="T1" fmla="*/ 6 h 17"/>
                <a:gd name="T2" fmla="*/ 0 w 24"/>
                <a:gd name="T3" fmla="*/ 0 h 17"/>
                <a:gd name="T4" fmla="*/ 0 w 24"/>
                <a:gd name="T5" fmla="*/ 8 h 17"/>
                <a:gd name="T6" fmla="*/ 10 w 24"/>
                <a:gd name="T7" fmla="*/ 14 h 17"/>
                <a:gd name="T8" fmla="*/ 22 w 24"/>
                <a:gd name="T9" fmla="*/ 12 h 17"/>
                <a:gd name="T10" fmla="*/ 22 w 24"/>
                <a:gd name="T11" fmla="*/ 3 h 17"/>
                <a:gd name="T12" fmla="*/ 22 w 24"/>
                <a:gd name="T13" fmla="*/ 4 h 17"/>
                <a:gd name="T14" fmla="*/ 10 w 24"/>
                <a:gd name="T1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7">
                  <a:moveTo>
                    <a:pt x="10" y="6"/>
                  </a:moveTo>
                  <a:cubicBezTo>
                    <a:pt x="6" y="4"/>
                    <a:pt x="3" y="2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10"/>
                    <a:pt x="6" y="12"/>
                    <a:pt x="10" y="14"/>
                  </a:cubicBezTo>
                  <a:cubicBezTo>
                    <a:pt x="14" y="17"/>
                    <a:pt x="19" y="16"/>
                    <a:pt x="22" y="12"/>
                  </a:cubicBezTo>
                  <a:cubicBezTo>
                    <a:pt x="24" y="9"/>
                    <a:pt x="24" y="6"/>
                    <a:pt x="22" y="3"/>
                  </a:cubicBezTo>
                  <a:cubicBezTo>
                    <a:pt x="22" y="3"/>
                    <a:pt x="22" y="3"/>
                    <a:pt x="22" y="4"/>
                  </a:cubicBezTo>
                  <a:cubicBezTo>
                    <a:pt x="19" y="8"/>
                    <a:pt x="14" y="9"/>
                    <a:pt x="10" y="6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ŝḻíḍé">
              <a:extLst>
                <a:ext uri="{FF2B5EF4-FFF2-40B4-BE49-F238E27FC236}">
                  <a16:creationId xmlns:a16="http://schemas.microsoft.com/office/drawing/2014/main" id="{5F06A1BC-28AC-AF1F-3EFB-9828D84DC8C3}"/>
                </a:ext>
              </a:extLst>
            </p:cNvPr>
            <p:cNvSpPr/>
            <p:nvPr/>
          </p:nvSpPr>
          <p:spPr bwMode="auto">
            <a:xfrm>
              <a:off x="5265738" y="5616575"/>
              <a:ext cx="34925" cy="52388"/>
            </a:xfrm>
            <a:custGeom>
              <a:avLst/>
              <a:gdLst>
                <a:gd name="T0" fmla="*/ 10 w 11"/>
                <a:gd name="T1" fmla="*/ 8 h 17"/>
                <a:gd name="T2" fmla="*/ 5 w 11"/>
                <a:gd name="T3" fmla="*/ 2 h 17"/>
                <a:gd name="T4" fmla="*/ 0 w 11"/>
                <a:gd name="T5" fmla="*/ 0 h 17"/>
                <a:gd name="T6" fmla="*/ 0 w 11"/>
                <a:gd name="T7" fmla="*/ 8 h 17"/>
                <a:gd name="T8" fmla="*/ 5 w 11"/>
                <a:gd name="T9" fmla="*/ 10 h 17"/>
                <a:gd name="T10" fmla="*/ 10 w 11"/>
                <a:gd name="T11" fmla="*/ 16 h 17"/>
                <a:gd name="T12" fmla="*/ 11 w 11"/>
                <a:gd name="T13" fmla="*/ 17 h 17"/>
                <a:gd name="T14" fmla="*/ 11 w 11"/>
                <a:gd name="T15" fmla="*/ 13 h 17"/>
                <a:gd name="T16" fmla="*/ 10 w 11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7">
                  <a:moveTo>
                    <a:pt x="10" y="8"/>
                  </a:moveTo>
                  <a:cubicBezTo>
                    <a:pt x="9" y="6"/>
                    <a:pt x="7" y="4"/>
                    <a:pt x="5" y="2"/>
                  </a:cubicBezTo>
                  <a:cubicBezTo>
                    <a:pt x="3" y="1"/>
                    <a:pt x="2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9"/>
                    <a:pt x="3" y="9"/>
                    <a:pt x="5" y="10"/>
                  </a:cubicBezTo>
                  <a:cubicBezTo>
                    <a:pt x="7" y="12"/>
                    <a:pt x="9" y="14"/>
                    <a:pt x="10" y="16"/>
                  </a:cubicBezTo>
                  <a:cubicBezTo>
                    <a:pt x="10" y="16"/>
                    <a:pt x="10" y="17"/>
                    <a:pt x="11" y="17"/>
                  </a:cubicBezTo>
                  <a:cubicBezTo>
                    <a:pt x="11" y="16"/>
                    <a:pt x="11" y="14"/>
                    <a:pt x="11" y="13"/>
                  </a:cubicBezTo>
                  <a:cubicBezTo>
                    <a:pt x="11" y="11"/>
                    <a:pt x="11" y="9"/>
                    <a:pt x="10" y="8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şľïḑe">
              <a:extLst>
                <a:ext uri="{FF2B5EF4-FFF2-40B4-BE49-F238E27FC236}">
                  <a16:creationId xmlns:a16="http://schemas.microsoft.com/office/drawing/2014/main" id="{42A64DC1-E43D-72D0-92A6-000687D963CD}"/>
                </a:ext>
              </a:extLst>
            </p:cNvPr>
            <p:cNvSpPr/>
            <p:nvPr/>
          </p:nvSpPr>
          <p:spPr bwMode="auto">
            <a:xfrm>
              <a:off x="5154613" y="5799138"/>
              <a:ext cx="39688" cy="42863"/>
            </a:xfrm>
            <a:custGeom>
              <a:avLst/>
              <a:gdLst>
                <a:gd name="T0" fmla="*/ 7 w 13"/>
                <a:gd name="T1" fmla="*/ 6 h 14"/>
                <a:gd name="T2" fmla="*/ 0 w 13"/>
                <a:gd name="T3" fmla="*/ 0 h 14"/>
                <a:gd name="T4" fmla="*/ 0 w 13"/>
                <a:gd name="T5" fmla="*/ 8 h 14"/>
                <a:gd name="T6" fmla="*/ 7 w 13"/>
                <a:gd name="T7" fmla="*/ 14 h 14"/>
                <a:gd name="T8" fmla="*/ 13 w 13"/>
                <a:gd name="T9" fmla="*/ 8 h 14"/>
                <a:gd name="T10" fmla="*/ 13 w 13"/>
                <a:gd name="T11" fmla="*/ 0 h 14"/>
                <a:gd name="T12" fmla="*/ 7 w 13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7" y="6"/>
                  </a:moveTo>
                  <a:cubicBezTo>
                    <a:pt x="3" y="6"/>
                    <a:pt x="0" y="3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0" y="14"/>
                    <a:pt x="13" y="11"/>
                    <a:pt x="13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3"/>
                    <a:pt x="10" y="6"/>
                    <a:pt x="7" y="6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ṧľidè">
              <a:extLst>
                <a:ext uri="{FF2B5EF4-FFF2-40B4-BE49-F238E27FC236}">
                  <a16:creationId xmlns:a16="http://schemas.microsoft.com/office/drawing/2014/main" id="{F8A3A55E-99E4-4446-E3D0-3AE316906BCB}"/>
                </a:ext>
              </a:extLst>
            </p:cNvPr>
            <p:cNvSpPr/>
            <p:nvPr/>
          </p:nvSpPr>
          <p:spPr bwMode="auto">
            <a:xfrm>
              <a:off x="5226051" y="5799138"/>
              <a:ext cx="39688" cy="42863"/>
            </a:xfrm>
            <a:custGeom>
              <a:avLst/>
              <a:gdLst>
                <a:gd name="T0" fmla="*/ 6 w 13"/>
                <a:gd name="T1" fmla="*/ 6 h 14"/>
                <a:gd name="T2" fmla="*/ 0 w 13"/>
                <a:gd name="T3" fmla="*/ 0 h 14"/>
                <a:gd name="T4" fmla="*/ 0 w 13"/>
                <a:gd name="T5" fmla="*/ 8 h 14"/>
                <a:gd name="T6" fmla="*/ 6 w 13"/>
                <a:gd name="T7" fmla="*/ 14 h 14"/>
                <a:gd name="T8" fmla="*/ 13 w 13"/>
                <a:gd name="T9" fmla="*/ 8 h 14"/>
                <a:gd name="T10" fmla="*/ 13 w 13"/>
                <a:gd name="T11" fmla="*/ 0 h 14"/>
                <a:gd name="T12" fmla="*/ 6 w 13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4">
                  <a:moveTo>
                    <a:pt x="6" y="6"/>
                  </a:moveTo>
                  <a:cubicBezTo>
                    <a:pt x="3" y="6"/>
                    <a:pt x="0" y="3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1"/>
                    <a:pt x="13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3"/>
                    <a:pt x="10" y="6"/>
                    <a:pt x="6" y="6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šlïḓê">
              <a:extLst>
                <a:ext uri="{FF2B5EF4-FFF2-40B4-BE49-F238E27FC236}">
                  <a16:creationId xmlns:a16="http://schemas.microsoft.com/office/drawing/2014/main" id="{9DFA91D1-6A03-EE2B-D4F8-D878540C6023}"/>
                </a:ext>
              </a:extLst>
            </p:cNvPr>
            <p:cNvSpPr/>
            <p:nvPr/>
          </p:nvSpPr>
          <p:spPr bwMode="auto">
            <a:xfrm>
              <a:off x="5265738" y="5668963"/>
              <a:ext cx="90488" cy="117475"/>
            </a:xfrm>
            <a:custGeom>
              <a:avLst/>
              <a:gdLst>
                <a:gd name="T0" fmla="*/ 14 w 29"/>
                <a:gd name="T1" fmla="*/ 23 h 38"/>
                <a:gd name="T2" fmla="*/ 0 w 29"/>
                <a:gd name="T3" fmla="*/ 30 h 38"/>
                <a:gd name="T4" fmla="*/ 0 w 29"/>
                <a:gd name="T5" fmla="*/ 38 h 38"/>
                <a:gd name="T6" fmla="*/ 14 w 29"/>
                <a:gd name="T7" fmla="*/ 31 h 38"/>
                <a:gd name="T8" fmla="*/ 29 w 29"/>
                <a:gd name="T9" fmla="*/ 4 h 38"/>
                <a:gd name="T10" fmla="*/ 29 w 29"/>
                <a:gd name="T11" fmla="*/ 0 h 38"/>
                <a:gd name="T12" fmla="*/ 14 w 29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8">
                  <a:moveTo>
                    <a:pt x="14" y="23"/>
                  </a:moveTo>
                  <a:cubicBezTo>
                    <a:pt x="10" y="26"/>
                    <a:pt x="5" y="28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36"/>
                    <a:pt x="10" y="34"/>
                    <a:pt x="14" y="31"/>
                  </a:cubicBezTo>
                  <a:cubicBezTo>
                    <a:pt x="23" y="25"/>
                    <a:pt x="29" y="15"/>
                    <a:pt x="29" y="4"/>
                  </a:cubicBezTo>
                  <a:cubicBezTo>
                    <a:pt x="29" y="3"/>
                    <a:pt x="29" y="1"/>
                    <a:pt x="29" y="0"/>
                  </a:cubicBezTo>
                  <a:cubicBezTo>
                    <a:pt x="27" y="9"/>
                    <a:pt x="22" y="17"/>
                    <a:pt x="14" y="2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$ļíḍè">
              <a:extLst>
                <a:ext uri="{FF2B5EF4-FFF2-40B4-BE49-F238E27FC236}">
                  <a16:creationId xmlns:a16="http://schemas.microsoft.com/office/drawing/2014/main" id="{551DBCA1-E74C-0F96-AA75-D9269AF6B292}"/>
                </a:ext>
              </a:extLst>
            </p:cNvPr>
            <p:cNvSpPr/>
            <p:nvPr/>
          </p:nvSpPr>
          <p:spPr bwMode="auto">
            <a:xfrm>
              <a:off x="5060951" y="5705475"/>
              <a:ext cx="93663" cy="80963"/>
            </a:xfrm>
            <a:custGeom>
              <a:avLst/>
              <a:gdLst>
                <a:gd name="T0" fmla="*/ 30 w 30"/>
                <a:gd name="T1" fmla="*/ 18 h 26"/>
                <a:gd name="T2" fmla="*/ 4 w 30"/>
                <a:gd name="T3" fmla="*/ 3 h 26"/>
                <a:gd name="T4" fmla="*/ 2 w 30"/>
                <a:gd name="T5" fmla="*/ 0 h 26"/>
                <a:gd name="T6" fmla="*/ 4 w 30"/>
                <a:gd name="T7" fmla="*/ 11 h 26"/>
                <a:gd name="T8" fmla="*/ 30 w 30"/>
                <a:gd name="T9" fmla="*/ 26 h 26"/>
                <a:gd name="T10" fmla="*/ 30 w 30"/>
                <a:gd name="T1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6">
                  <a:moveTo>
                    <a:pt x="30" y="18"/>
                  </a:moveTo>
                  <a:cubicBezTo>
                    <a:pt x="20" y="14"/>
                    <a:pt x="11" y="9"/>
                    <a:pt x="4" y="3"/>
                  </a:cubicBezTo>
                  <a:cubicBezTo>
                    <a:pt x="3" y="3"/>
                    <a:pt x="2" y="2"/>
                    <a:pt x="2" y="0"/>
                  </a:cubicBezTo>
                  <a:cubicBezTo>
                    <a:pt x="0" y="4"/>
                    <a:pt x="1" y="9"/>
                    <a:pt x="4" y="11"/>
                  </a:cubicBezTo>
                  <a:cubicBezTo>
                    <a:pt x="11" y="17"/>
                    <a:pt x="20" y="22"/>
                    <a:pt x="30" y="26"/>
                  </a:cubicBezTo>
                  <a:lnTo>
                    <a:pt x="30" y="18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ṡľîḍé">
              <a:extLst>
                <a:ext uri="{FF2B5EF4-FFF2-40B4-BE49-F238E27FC236}">
                  <a16:creationId xmlns:a16="http://schemas.microsoft.com/office/drawing/2014/main" id="{7ADC696C-4BAE-413B-9E09-A3AF5DB8B97D}"/>
                </a:ext>
              </a:extLst>
            </p:cNvPr>
            <p:cNvSpPr/>
            <p:nvPr/>
          </p:nvSpPr>
          <p:spPr bwMode="auto">
            <a:xfrm>
              <a:off x="5194301" y="5767388"/>
              <a:ext cx="31750" cy="28575"/>
            </a:xfrm>
            <a:custGeom>
              <a:avLst/>
              <a:gdLst>
                <a:gd name="T0" fmla="*/ 10 w 10"/>
                <a:gd name="T1" fmla="*/ 1 h 9"/>
                <a:gd name="T2" fmla="*/ 5 w 10"/>
                <a:gd name="T3" fmla="*/ 1 h 9"/>
                <a:gd name="T4" fmla="*/ 0 w 10"/>
                <a:gd name="T5" fmla="*/ 0 h 9"/>
                <a:gd name="T6" fmla="*/ 0 w 10"/>
                <a:gd name="T7" fmla="*/ 8 h 9"/>
                <a:gd name="T8" fmla="*/ 5 w 10"/>
                <a:gd name="T9" fmla="*/ 9 h 9"/>
                <a:gd name="T10" fmla="*/ 10 w 10"/>
                <a:gd name="T11" fmla="*/ 9 h 9"/>
                <a:gd name="T12" fmla="*/ 10 w 10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10" y="1"/>
                  </a:moveTo>
                  <a:cubicBezTo>
                    <a:pt x="8" y="1"/>
                    <a:pt x="7" y="1"/>
                    <a:pt x="5" y="1"/>
                  </a:cubicBezTo>
                  <a:cubicBezTo>
                    <a:pt x="3" y="1"/>
                    <a:pt x="2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9"/>
                    <a:pt x="3" y="9"/>
                    <a:pt x="5" y="9"/>
                  </a:cubicBezTo>
                  <a:cubicBezTo>
                    <a:pt x="7" y="9"/>
                    <a:pt x="8" y="9"/>
                    <a:pt x="10" y="9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śḻiďè">
              <a:extLst>
                <a:ext uri="{FF2B5EF4-FFF2-40B4-BE49-F238E27FC236}">
                  <a16:creationId xmlns:a16="http://schemas.microsoft.com/office/drawing/2014/main" id="{DDF42400-ADF6-8CEB-5AEF-BA23FE4C2607}"/>
                </a:ext>
              </a:extLst>
            </p:cNvPr>
            <p:cNvSpPr/>
            <p:nvPr/>
          </p:nvSpPr>
          <p:spPr bwMode="auto">
            <a:xfrm>
              <a:off x="5073651" y="5503863"/>
              <a:ext cx="80963" cy="106363"/>
            </a:xfrm>
            <a:custGeom>
              <a:avLst/>
              <a:gdLst>
                <a:gd name="T0" fmla="*/ 20 w 26"/>
                <a:gd name="T1" fmla="*/ 32 h 34"/>
                <a:gd name="T2" fmla="*/ 26 w 26"/>
                <a:gd name="T3" fmla="*/ 34 h 34"/>
                <a:gd name="T4" fmla="*/ 26 w 26"/>
                <a:gd name="T5" fmla="*/ 26 h 34"/>
                <a:gd name="T6" fmla="*/ 20 w 26"/>
                <a:gd name="T7" fmla="*/ 24 h 34"/>
                <a:gd name="T8" fmla="*/ 4 w 26"/>
                <a:gd name="T9" fmla="*/ 10 h 34"/>
                <a:gd name="T10" fmla="*/ 1 w 26"/>
                <a:gd name="T11" fmla="*/ 0 h 34"/>
                <a:gd name="T12" fmla="*/ 0 w 26"/>
                <a:gd name="T13" fmla="*/ 4 h 34"/>
                <a:gd name="T14" fmla="*/ 4 w 26"/>
                <a:gd name="T15" fmla="*/ 18 h 34"/>
                <a:gd name="T16" fmla="*/ 20 w 26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4">
                  <a:moveTo>
                    <a:pt x="20" y="32"/>
                  </a:moveTo>
                  <a:cubicBezTo>
                    <a:pt x="22" y="32"/>
                    <a:pt x="24" y="33"/>
                    <a:pt x="26" y="34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25"/>
                    <a:pt x="22" y="24"/>
                    <a:pt x="20" y="24"/>
                  </a:cubicBezTo>
                  <a:cubicBezTo>
                    <a:pt x="14" y="20"/>
                    <a:pt x="8" y="16"/>
                    <a:pt x="4" y="10"/>
                  </a:cubicBezTo>
                  <a:cubicBezTo>
                    <a:pt x="2" y="7"/>
                    <a:pt x="1" y="4"/>
                    <a:pt x="1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9"/>
                    <a:pt x="2" y="14"/>
                    <a:pt x="4" y="18"/>
                  </a:cubicBezTo>
                  <a:cubicBezTo>
                    <a:pt x="8" y="24"/>
                    <a:pt x="14" y="28"/>
                    <a:pt x="20" y="32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ṥļîḋê">
              <a:extLst>
                <a:ext uri="{FF2B5EF4-FFF2-40B4-BE49-F238E27FC236}">
                  <a16:creationId xmlns:a16="http://schemas.microsoft.com/office/drawing/2014/main" id="{016A54F0-042C-FF43-8101-60AB7F98529A}"/>
                </a:ext>
              </a:extLst>
            </p:cNvPr>
            <p:cNvSpPr/>
            <p:nvPr/>
          </p:nvSpPr>
          <p:spPr bwMode="auto">
            <a:xfrm>
              <a:off x="4868863" y="2282825"/>
              <a:ext cx="790575" cy="787400"/>
            </a:xfrm>
            <a:prstGeom prst="ellipse">
              <a:avLst/>
            </a:pr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ŝľiďè">
              <a:extLst>
                <a:ext uri="{FF2B5EF4-FFF2-40B4-BE49-F238E27FC236}">
                  <a16:creationId xmlns:a16="http://schemas.microsoft.com/office/drawing/2014/main" id="{04CAD50A-2043-3224-0CD1-E438577648E4}"/>
                </a:ext>
              </a:extLst>
            </p:cNvPr>
            <p:cNvSpPr/>
            <p:nvPr/>
          </p:nvSpPr>
          <p:spPr bwMode="auto">
            <a:xfrm>
              <a:off x="4868863" y="2663825"/>
              <a:ext cx="790575" cy="406400"/>
            </a:xfrm>
            <a:custGeom>
              <a:avLst/>
              <a:gdLst>
                <a:gd name="T0" fmla="*/ 127 w 255"/>
                <a:gd name="T1" fmla="*/ 123 h 131"/>
                <a:gd name="T2" fmla="*/ 0 w 255"/>
                <a:gd name="T3" fmla="*/ 0 h 131"/>
                <a:gd name="T4" fmla="*/ 0 w 255"/>
                <a:gd name="T5" fmla="*/ 4 h 131"/>
                <a:gd name="T6" fmla="*/ 127 w 255"/>
                <a:gd name="T7" fmla="*/ 131 h 131"/>
                <a:gd name="T8" fmla="*/ 255 w 255"/>
                <a:gd name="T9" fmla="*/ 4 h 131"/>
                <a:gd name="T10" fmla="*/ 254 w 255"/>
                <a:gd name="T11" fmla="*/ 0 h 131"/>
                <a:gd name="T12" fmla="*/ 127 w 255"/>
                <a:gd name="T13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131">
                  <a:moveTo>
                    <a:pt x="127" y="123"/>
                  </a:moveTo>
                  <a:cubicBezTo>
                    <a:pt x="58" y="123"/>
                    <a:pt x="2" y="68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74"/>
                    <a:pt x="57" y="131"/>
                    <a:pt x="127" y="131"/>
                  </a:cubicBezTo>
                  <a:cubicBezTo>
                    <a:pt x="197" y="131"/>
                    <a:pt x="255" y="74"/>
                    <a:pt x="255" y="4"/>
                  </a:cubicBezTo>
                  <a:cubicBezTo>
                    <a:pt x="255" y="2"/>
                    <a:pt x="254" y="1"/>
                    <a:pt x="254" y="0"/>
                  </a:cubicBezTo>
                  <a:cubicBezTo>
                    <a:pt x="252" y="68"/>
                    <a:pt x="196" y="123"/>
                    <a:pt x="127" y="12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ṥ1ïḍe">
              <a:extLst>
                <a:ext uri="{FF2B5EF4-FFF2-40B4-BE49-F238E27FC236}">
                  <a16:creationId xmlns:a16="http://schemas.microsoft.com/office/drawing/2014/main" id="{640C6A48-7884-404A-E076-C78443F02B1F}"/>
                </a:ext>
              </a:extLst>
            </p:cNvPr>
            <p:cNvSpPr/>
            <p:nvPr/>
          </p:nvSpPr>
          <p:spPr bwMode="auto">
            <a:xfrm>
              <a:off x="4943476" y="2357438"/>
              <a:ext cx="639763" cy="639763"/>
            </a:xfrm>
            <a:prstGeom prst="ellipse">
              <a:avLst/>
            </a:prstGeom>
            <a:solidFill>
              <a:srgbClr val="EDC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ŝľïḋe">
              <a:extLst>
                <a:ext uri="{FF2B5EF4-FFF2-40B4-BE49-F238E27FC236}">
                  <a16:creationId xmlns:a16="http://schemas.microsoft.com/office/drawing/2014/main" id="{C6CBBC4D-5515-901F-D50C-F6E6E2E02B62}"/>
                </a:ext>
              </a:extLst>
            </p:cNvPr>
            <p:cNvSpPr/>
            <p:nvPr/>
          </p:nvSpPr>
          <p:spPr bwMode="auto">
            <a:xfrm>
              <a:off x="4943476" y="2357438"/>
              <a:ext cx="639763" cy="639763"/>
            </a:xfrm>
            <a:custGeom>
              <a:avLst/>
              <a:gdLst>
                <a:gd name="T0" fmla="*/ 201 w 206"/>
                <a:gd name="T1" fmla="*/ 69 h 206"/>
                <a:gd name="T2" fmla="*/ 196 w 206"/>
                <a:gd name="T3" fmla="*/ 58 h 206"/>
                <a:gd name="T4" fmla="*/ 130 w 206"/>
                <a:gd name="T5" fmla="*/ 85 h 206"/>
                <a:gd name="T6" fmla="*/ 180 w 206"/>
                <a:gd name="T7" fmla="*/ 35 h 206"/>
                <a:gd name="T8" fmla="*/ 171 w 206"/>
                <a:gd name="T9" fmla="*/ 26 h 206"/>
                <a:gd name="T10" fmla="*/ 121 w 206"/>
                <a:gd name="T11" fmla="*/ 76 h 206"/>
                <a:gd name="T12" fmla="*/ 148 w 206"/>
                <a:gd name="T13" fmla="*/ 10 h 206"/>
                <a:gd name="T14" fmla="*/ 137 w 206"/>
                <a:gd name="T15" fmla="*/ 5 h 206"/>
                <a:gd name="T16" fmla="*/ 110 w 206"/>
                <a:gd name="T17" fmla="*/ 71 h 206"/>
                <a:gd name="T18" fmla="*/ 110 w 206"/>
                <a:gd name="T19" fmla="*/ 0 h 206"/>
                <a:gd name="T20" fmla="*/ 103 w 206"/>
                <a:gd name="T21" fmla="*/ 0 h 206"/>
                <a:gd name="T22" fmla="*/ 97 w 206"/>
                <a:gd name="T23" fmla="*/ 0 h 206"/>
                <a:gd name="T24" fmla="*/ 97 w 206"/>
                <a:gd name="T25" fmla="*/ 71 h 206"/>
                <a:gd name="T26" fmla="*/ 70 w 206"/>
                <a:gd name="T27" fmla="*/ 5 h 206"/>
                <a:gd name="T28" fmla="*/ 58 w 206"/>
                <a:gd name="T29" fmla="*/ 10 h 206"/>
                <a:gd name="T30" fmla="*/ 85 w 206"/>
                <a:gd name="T31" fmla="*/ 76 h 206"/>
                <a:gd name="T32" fmla="*/ 35 w 206"/>
                <a:gd name="T33" fmla="*/ 26 h 206"/>
                <a:gd name="T34" fmla="*/ 26 w 206"/>
                <a:gd name="T35" fmla="*/ 35 h 206"/>
                <a:gd name="T36" fmla="*/ 76 w 206"/>
                <a:gd name="T37" fmla="*/ 85 h 206"/>
                <a:gd name="T38" fmla="*/ 11 w 206"/>
                <a:gd name="T39" fmla="*/ 58 h 206"/>
                <a:gd name="T40" fmla="*/ 6 w 206"/>
                <a:gd name="T41" fmla="*/ 69 h 206"/>
                <a:gd name="T42" fmla="*/ 71 w 206"/>
                <a:gd name="T43" fmla="*/ 96 h 206"/>
                <a:gd name="T44" fmla="*/ 0 w 206"/>
                <a:gd name="T45" fmla="*/ 96 h 206"/>
                <a:gd name="T46" fmla="*/ 0 w 206"/>
                <a:gd name="T47" fmla="*/ 103 h 206"/>
                <a:gd name="T48" fmla="*/ 0 w 206"/>
                <a:gd name="T49" fmla="*/ 109 h 206"/>
                <a:gd name="T50" fmla="*/ 71 w 206"/>
                <a:gd name="T51" fmla="*/ 109 h 206"/>
                <a:gd name="T52" fmla="*/ 6 w 206"/>
                <a:gd name="T53" fmla="*/ 136 h 206"/>
                <a:gd name="T54" fmla="*/ 11 w 206"/>
                <a:gd name="T55" fmla="*/ 148 h 206"/>
                <a:gd name="T56" fmla="*/ 76 w 206"/>
                <a:gd name="T57" fmla="*/ 121 h 206"/>
                <a:gd name="T58" fmla="*/ 26 w 206"/>
                <a:gd name="T59" fmla="*/ 171 h 206"/>
                <a:gd name="T60" fmla="*/ 35 w 206"/>
                <a:gd name="T61" fmla="*/ 180 h 206"/>
                <a:gd name="T62" fmla="*/ 85 w 206"/>
                <a:gd name="T63" fmla="*/ 130 h 206"/>
                <a:gd name="T64" fmla="*/ 58 w 206"/>
                <a:gd name="T65" fmla="*/ 195 h 206"/>
                <a:gd name="T66" fmla="*/ 70 w 206"/>
                <a:gd name="T67" fmla="*/ 200 h 206"/>
                <a:gd name="T68" fmla="*/ 97 w 206"/>
                <a:gd name="T69" fmla="*/ 135 h 206"/>
                <a:gd name="T70" fmla="*/ 97 w 206"/>
                <a:gd name="T71" fmla="*/ 206 h 206"/>
                <a:gd name="T72" fmla="*/ 103 w 206"/>
                <a:gd name="T73" fmla="*/ 206 h 206"/>
                <a:gd name="T74" fmla="*/ 110 w 206"/>
                <a:gd name="T75" fmla="*/ 206 h 206"/>
                <a:gd name="T76" fmla="*/ 110 w 206"/>
                <a:gd name="T77" fmla="*/ 135 h 206"/>
                <a:gd name="T78" fmla="*/ 137 w 206"/>
                <a:gd name="T79" fmla="*/ 200 h 206"/>
                <a:gd name="T80" fmla="*/ 148 w 206"/>
                <a:gd name="T81" fmla="*/ 195 h 206"/>
                <a:gd name="T82" fmla="*/ 121 w 206"/>
                <a:gd name="T83" fmla="*/ 130 h 206"/>
                <a:gd name="T84" fmla="*/ 171 w 206"/>
                <a:gd name="T85" fmla="*/ 180 h 206"/>
                <a:gd name="T86" fmla="*/ 180 w 206"/>
                <a:gd name="T87" fmla="*/ 171 h 206"/>
                <a:gd name="T88" fmla="*/ 130 w 206"/>
                <a:gd name="T89" fmla="*/ 121 h 206"/>
                <a:gd name="T90" fmla="*/ 196 w 206"/>
                <a:gd name="T91" fmla="*/ 148 h 206"/>
                <a:gd name="T92" fmla="*/ 201 w 206"/>
                <a:gd name="T93" fmla="*/ 136 h 206"/>
                <a:gd name="T94" fmla="*/ 135 w 206"/>
                <a:gd name="T95" fmla="*/ 109 h 206"/>
                <a:gd name="T96" fmla="*/ 206 w 206"/>
                <a:gd name="T97" fmla="*/ 109 h 206"/>
                <a:gd name="T98" fmla="*/ 206 w 206"/>
                <a:gd name="T99" fmla="*/ 103 h 206"/>
                <a:gd name="T100" fmla="*/ 206 w 206"/>
                <a:gd name="T101" fmla="*/ 96 h 206"/>
                <a:gd name="T102" fmla="*/ 135 w 206"/>
                <a:gd name="T103" fmla="*/ 96 h 206"/>
                <a:gd name="T104" fmla="*/ 201 w 206"/>
                <a:gd name="T105" fmla="*/ 6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6" h="206">
                  <a:moveTo>
                    <a:pt x="201" y="69"/>
                  </a:moveTo>
                  <a:cubicBezTo>
                    <a:pt x="199" y="65"/>
                    <a:pt x="198" y="61"/>
                    <a:pt x="196" y="58"/>
                  </a:cubicBezTo>
                  <a:cubicBezTo>
                    <a:pt x="130" y="85"/>
                    <a:pt x="130" y="85"/>
                    <a:pt x="130" y="85"/>
                  </a:cubicBezTo>
                  <a:cubicBezTo>
                    <a:pt x="180" y="35"/>
                    <a:pt x="180" y="35"/>
                    <a:pt x="180" y="35"/>
                  </a:cubicBezTo>
                  <a:cubicBezTo>
                    <a:pt x="178" y="31"/>
                    <a:pt x="175" y="28"/>
                    <a:pt x="171" y="26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5" y="8"/>
                    <a:pt x="141" y="7"/>
                    <a:pt x="137" y="5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7" y="0"/>
                    <a:pt x="105" y="0"/>
                    <a:pt x="103" y="0"/>
                  </a:cubicBezTo>
                  <a:cubicBezTo>
                    <a:pt x="101" y="0"/>
                    <a:pt x="99" y="0"/>
                    <a:pt x="97" y="0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6" y="7"/>
                    <a:pt x="62" y="8"/>
                    <a:pt x="58" y="1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2" y="28"/>
                    <a:pt x="29" y="31"/>
                    <a:pt x="26" y="3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9" y="61"/>
                    <a:pt x="7" y="65"/>
                    <a:pt x="6" y="69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9"/>
                    <a:pt x="0" y="101"/>
                    <a:pt x="0" y="103"/>
                  </a:cubicBezTo>
                  <a:cubicBezTo>
                    <a:pt x="0" y="105"/>
                    <a:pt x="0" y="107"/>
                    <a:pt x="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40"/>
                    <a:pt x="9" y="144"/>
                    <a:pt x="11" y="148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9" y="174"/>
                    <a:pt x="32" y="177"/>
                    <a:pt x="35" y="180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58" y="195"/>
                    <a:pt x="58" y="195"/>
                    <a:pt x="58" y="195"/>
                  </a:cubicBezTo>
                  <a:cubicBezTo>
                    <a:pt x="62" y="197"/>
                    <a:pt x="66" y="199"/>
                    <a:pt x="70" y="200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7" y="206"/>
                    <a:pt x="97" y="206"/>
                    <a:pt x="97" y="206"/>
                  </a:cubicBezTo>
                  <a:cubicBezTo>
                    <a:pt x="99" y="206"/>
                    <a:pt x="101" y="206"/>
                    <a:pt x="103" y="206"/>
                  </a:cubicBezTo>
                  <a:cubicBezTo>
                    <a:pt x="105" y="206"/>
                    <a:pt x="107" y="206"/>
                    <a:pt x="110" y="206"/>
                  </a:cubicBezTo>
                  <a:cubicBezTo>
                    <a:pt x="110" y="135"/>
                    <a:pt x="110" y="135"/>
                    <a:pt x="110" y="135"/>
                  </a:cubicBezTo>
                  <a:cubicBezTo>
                    <a:pt x="137" y="200"/>
                    <a:pt x="137" y="200"/>
                    <a:pt x="137" y="200"/>
                  </a:cubicBezTo>
                  <a:cubicBezTo>
                    <a:pt x="141" y="199"/>
                    <a:pt x="145" y="197"/>
                    <a:pt x="148" y="195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71" y="180"/>
                    <a:pt x="171" y="180"/>
                    <a:pt x="171" y="180"/>
                  </a:cubicBezTo>
                  <a:cubicBezTo>
                    <a:pt x="175" y="177"/>
                    <a:pt x="178" y="174"/>
                    <a:pt x="180" y="171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96" y="148"/>
                    <a:pt x="196" y="148"/>
                    <a:pt x="196" y="148"/>
                  </a:cubicBezTo>
                  <a:cubicBezTo>
                    <a:pt x="198" y="144"/>
                    <a:pt x="199" y="140"/>
                    <a:pt x="201" y="13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6" y="107"/>
                    <a:pt x="206" y="105"/>
                    <a:pt x="206" y="103"/>
                  </a:cubicBezTo>
                  <a:cubicBezTo>
                    <a:pt x="206" y="101"/>
                    <a:pt x="206" y="99"/>
                    <a:pt x="206" y="96"/>
                  </a:cubicBezTo>
                  <a:cubicBezTo>
                    <a:pt x="135" y="96"/>
                    <a:pt x="135" y="96"/>
                    <a:pt x="135" y="96"/>
                  </a:cubicBezTo>
                  <a:lnTo>
                    <a:pt x="201" y="69"/>
                  </a:lnTo>
                  <a:close/>
                </a:path>
              </a:pathLst>
            </a:custGeom>
            <a:solidFill>
              <a:srgbClr val="EDBD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ŝľïḋé">
              <a:extLst>
                <a:ext uri="{FF2B5EF4-FFF2-40B4-BE49-F238E27FC236}">
                  <a16:creationId xmlns:a16="http://schemas.microsoft.com/office/drawing/2014/main" id="{A208AC0E-CD0E-8DBA-63CC-FBB323CEA29F}"/>
                </a:ext>
              </a:extLst>
            </p:cNvPr>
            <p:cNvSpPr/>
            <p:nvPr/>
          </p:nvSpPr>
          <p:spPr bwMode="auto">
            <a:xfrm>
              <a:off x="4962526" y="2373313"/>
              <a:ext cx="604838" cy="604838"/>
            </a:xfrm>
            <a:prstGeom prst="ellipse">
              <a:avLst/>
            </a:prstGeom>
            <a:solidFill>
              <a:srgbClr val="FBD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ṧ1iḑe">
              <a:extLst>
                <a:ext uri="{FF2B5EF4-FFF2-40B4-BE49-F238E27FC236}">
                  <a16:creationId xmlns:a16="http://schemas.microsoft.com/office/drawing/2014/main" id="{45EA0DEB-EB0E-8C82-6063-976AA16E30B4}"/>
                </a:ext>
              </a:extLst>
            </p:cNvPr>
            <p:cNvSpPr/>
            <p:nvPr/>
          </p:nvSpPr>
          <p:spPr bwMode="auto">
            <a:xfrm>
              <a:off x="4962526" y="2373313"/>
              <a:ext cx="604838" cy="604838"/>
            </a:xfrm>
            <a:custGeom>
              <a:avLst/>
              <a:gdLst>
                <a:gd name="T0" fmla="*/ 189 w 195"/>
                <a:gd name="T1" fmla="*/ 67 h 195"/>
                <a:gd name="T2" fmla="*/ 185 w 195"/>
                <a:gd name="T3" fmla="*/ 55 h 195"/>
                <a:gd name="T4" fmla="*/ 124 w 195"/>
                <a:gd name="T5" fmla="*/ 80 h 195"/>
                <a:gd name="T6" fmla="*/ 170 w 195"/>
                <a:gd name="T7" fmla="*/ 34 h 195"/>
                <a:gd name="T8" fmla="*/ 161 w 195"/>
                <a:gd name="T9" fmla="*/ 25 h 195"/>
                <a:gd name="T10" fmla="*/ 115 w 195"/>
                <a:gd name="T11" fmla="*/ 71 h 195"/>
                <a:gd name="T12" fmla="*/ 140 w 195"/>
                <a:gd name="T13" fmla="*/ 10 h 195"/>
                <a:gd name="T14" fmla="*/ 129 w 195"/>
                <a:gd name="T15" fmla="*/ 6 h 195"/>
                <a:gd name="T16" fmla="*/ 104 w 195"/>
                <a:gd name="T17" fmla="*/ 66 h 195"/>
                <a:gd name="T18" fmla="*/ 104 w 195"/>
                <a:gd name="T19" fmla="*/ 1 h 195"/>
                <a:gd name="T20" fmla="*/ 97 w 195"/>
                <a:gd name="T21" fmla="*/ 0 h 195"/>
                <a:gd name="T22" fmla="*/ 91 w 195"/>
                <a:gd name="T23" fmla="*/ 1 h 195"/>
                <a:gd name="T24" fmla="*/ 91 w 195"/>
                <a:gd name="T25" fmla="*/ 66 h 195"/>
                <a:gd name="T26" fmla="*/ 66 w 195"/>
                <a:gd name="T27" fmla="*/ 6 h 195"/>
                <a:gd name="T28" fmla="*/ 54 w 195"/>
                <a:gd name="T29" fmla="*/ 10 h 195"/>
                <a:gd name="T30" fmla="*/ 79 w 195"/>
                <a:gd name="T31" fmla="*/ 71 h 195"/>
                <a:gd name="T32" fmla="*/ 33 w 195"/>
                <a:gd name="T33" fmla="*/ 25 h 195"/>
                <a:gd name="T34" fmla="*/ 24 w 195"/>
                <a:gd name="T35" fmla="*/ 34 h 195"/>
                <a:gd name="T36" fmla="*/ 70 w 195"/>
                <a:gd name="T37" fmla="*/ 80 h 195"/>
                <a:gd name="T38" fmla="*/ 10 w 195"/>
                <a:gd name="T39" fmla="*/ 55 h 195"/>
                <a:gd name="T40" fmla="*/ 5 w 195"/>
                <a:gd name="T41" fmla="*/ 67 h 195"/>
                <a:gd name="T42" fmla="*/ 65 w 195"/>
                <a:gd name="T43" fmla="*/ 91 h 195"/>
                <a:gd name="T44" fmla="*/ 0 w 195"/>
                <a:gd name="T45" fmla="*/ 91 h 195"/>
                <a:gd name="T46" fmla="*/ 0 w 195"/>
                <a:gd name="T47" fmla="*/ 98 h 195"/>
                <a:gd name="T48" fmla="*/ 0 w 195"/>
                <a:gd name="T49" fmla="*/ 104 h 195"/>
                <a:gd name="T50" fmla="*/ 65 w 195"/>
                <a:gd name="T51" fmla="*/ 104 h 195"/>
                <a:gd name="T52" fmla="*/ 5 w 195"/>
                <a:gd name="T53" fmla="*/ 129 h 195"/>
                <a:gd name="T54" fmla="*/ 10 w 195"/>
                <a:gd name="T55" fmla="*/ 141 h 195"/>
                <a:gd name="T56" fmla="*/ 70 w 195"/>
                <a:gd name="T57" fmla="*/ 116 h 195"/>
                <a:gd name="T58" fmla="*/ 24 w 195"/>
                <a:gd name="T59" fmla="*/ 162 h 195"/>
                <a:gd name="T60" fmla="*/ 33 w 195"/>
                <a:gd name="T61" fmla="*/ 171 h 195"/>
                <a:gd name="T62" fmla="*/ 79 w 195"/>
                <a:gd name="T63" fmla="*/ 125 h 195"/>
                <a:gd name="T64" fmla="*/ 54 w 195"/>
                <a:gd name="T65" fmla="*/ 185 h 195"/>
                <a:gd name="T66" fmla="*/ 66 w 195"/>
                <a:gd name="T67" fmla="*/ 190 h 195"/>
                <a:gd name="T68" fmla="*/ 91 w 195"/>
                <a:gd name="T69" fmla="*/ 130 h 195"/>
                <a:gd name="T70" fmla="*/ 91 w 195"/>
                <a:gd name="T71" fmla="*/ 195 h 195"/>
                <a:gd name="T72" fmla="*/ 97 w 195"/>
                <a:gd name="T73" fmla="*/ 195 h 195"/>
                <a:gd name="T74" fmla="*/ 104 w 195"/>
                <a:gd name="T75" fmla="*/ 195 h 195"/>
                <a:gd name="T76" fmla="*/ 104 w 195"/>
                <a:gd name="T77" fmla="*/ 130 h 195"/>
                <a:gd name="T78" fmla="*/ 129 w 195"/>
                <a:gd name="T79" fmla="*/ 190 h 195"/>
                <a:gd name="T80" fmla="*/ 140 w 195"/>
                <a:gd name="T81" fmla="*/ 185 h 195"/>
                <a:gd name="T82" fmla="*/ 115 w 195"/>
                <a:gd name="T83" fmla="*/ 125 h 195"/>
                <a:gd name="T84" fmla="*/ 161 w 195"/>
                <a:gd name="T85" fmla="*/ 171 h 195"/>
                <a:gd name="T86" fmla="*/ 170 w 195"/>
                <a:gd name="T87" fmla="*/ 162 h 195"/>
                <a:gd name="T88" fmla="*/ 124 w 195"/>
                <a:gd name="T89" fmla="*/ 116 h 195"/>
                <a:gd name="T90" fmla="*/ 185 w 195"/>
                <a:gd name="T91" fmla="*/ 141 h 195"/>
                <a:gd name="T92" fmla="*/ 189 w 195"/>
                <a:gd name="T93" fmla="*/ 129 h 195"/>
                <a:gd name="T94" fmla="*/ 129 w 195"/>
                <a:gd name="T95" fmla="*/ 104 h 195"/>
                <a:gd name="T96" fmla="*/ 194 w 195"/>
                <a:gd name="T97" fmla="*/ 104 h 195"/>
                <a:gd name="T98" fmla="*/ 195 w 195"/>
                <a:gd name="T99" fmla="*/ 98 h 195"/>
                <a:gd name="T100" fmla="*/ 194 w 195"/>
                <a:gd name="T101" fmla="*/ 91 h 195"/>
                <a:gd name="T102" fmla="*/ 129 w 195"/>
                <a:gd name="T103" fmla="*/ 91 h 195"/>
                <a:gd name="T104" fmla="*/ 189 w 195"/>
                <a:gd name="T105" fmla="*/ 6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5" h="195">
                  <a:moveTo>
                    <a:pt x="189" y="67"/>
                  </a:moveTo>
                  <a:cubicBezTo>
                    <a:pt x="188" y="62"/>
                    <a:pt x="186" y="59"/>
                    <a:pt x="185" y="55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68" y="30"/>
                    <a:pt x="165" y="27"/>
                    <a:pt x="161" y="25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36" y="9"/>
                    <a:pt x="133" y="7"/>
                    <a:pt x="129" y="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1" y="1"/>
                    <a:pt x="99" y="0"/>
                    <a:pt x="97" y="0"/>
                  </a:cubicBezTo>
                  <a:cubicBezTo>
                    <a:pt x="95" y="0"/>
                    <a:pt x="93" y="1"/>
                    <a:pt x="91" y="1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2" y="7"/>
                    <a:pt x="58" y="9"/>
                    <a:pt x="54" y="1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0" y="27"/>
                    <a:pt x="27" y="30"/>
                    <a:pt x="24" y="34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8" y="59"/>
                    <a:pt x="6" y="62"/>
                    <a:pt x="5" y="67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4"/>
                    <a:pt x="0" y="96"/>
                    <a:pt x="0" y="98"/>
                  </a:cubicBezTo>
                  <a:cubicBezTo>
                    <a:pt x="0" y="100"/>
                    <a:pt x="0" y="102"/>
                    <a:pt x="0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6" y="133"/>
                    <a:pt x="8" y="137"/>
                    <a:pt x="10" y="141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7" y="165"/>
                    <a:pt x="30" y="168"/>
                    <a:pt x="33" y="17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54" y="185"/>
                    <a:pt x="54" y="185"/>
                    <a:pt x="54" y="185"/>
                  </a:cubicBezTo>
                  <a:cubicBezTo>
                    <a:pt x="58" y="187"/>
                    <a:pt x="62" y="189"/>
                    <a:pt x="66" y="19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3" y="195"/>
                    <a:pt x="95" y="195"/>
                    <a:pt x="97" y="195"/>
                  </a:cubicBezTo>
                  <a:cubicBezTo>
                    <a:pt x="99" y="195"/>
                    <a:pt x="101" y="195"/>
                    <a:pt x="104" y="195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29" y="190"/>
                    <a:pt x="129" y="190"/>
                    <a:pt x="129" y="190"/>
                  </a:cubicBezTo>
                  <a:cubicBezTo>
                    <a:pt x="133" y="189"/>
                    <a:pt x="136" y="187"/>
                    <a:pt x="140" y="185"/>
                  </a:cubicBezTo>
                  <a:cubicBezTo>
                    <a:pt x="115" y="125"/>
                    <a:pt x="115" y="125"/>
                    <a:pt x="115" y="125"/>
                  </a:cubicBezTo>
                  <a:cubicBezTo>
                    <a:pt x="161" y="171"/>
                    <a:pt x="161" y="171"/>
                    <a:pt x="161" y="171"/>
                  </a:cubicBezTo>
                  <a:cubicBezTo>
                    <a:pt x="165" y="168"/>
                    <a:pt x="168" y="165"/>
                    <a:pt x="170" y="162"/>
                  </a:cubicBezTo>
                  <a:cubicBezTo>
                    <a:pt x="124" y="116"/>
                    <a:pt x="124" y="116"/>
                    <a:pt x="124" y="116"/>
                  </a:cubicBezTo>
                  <a:cubicBezTo>
                    <a:pt x="185" y="141"/>
                    <a:pt x="185" y="141"/>
                    <a:pt x="185" y="141"/>
                  </a:cubicBezTo>
                  <a:cubicBezTo>
                    <a:pt x="186" y="137"/>
                    <a:pt x="188" y="133"/>
                    <a:pt x="189" y="129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94" y="104"/>
                    <a:pt x="194" y="104"/>
                    <a:pt x="194" y="104"/>
                  </a:cubicBezTo>
                  <a:cubicBezTo>
                    <a:pt x="194" y="102"/>
                    <a:pt x="195" y="100"/>
                    <a:pt x="195" y="98"/>
                  </a:cubicBezTo>
                  <a:cubicBezTo>
                    <a:pt x="195" y="96"/>
                    <a:pt x="194" y="94"/>
                    <a:pt x="194" y="91"/>
                  </a:cubicBezTo>
                  <a:cubicBezTo>
                    <a:pt x="129" y="91"/>
                    <a:pt x="129" y="91"/>
                    <a:pt x="129" y="91"/>
                  </a:cubicBezTo>
                  <a:lnTo>
                    <a:pt x="189" y="67"/>
                  </a:lnTo>
                  <a:close/>
                </a:path>
              </a:pathLst>
            </a:custGeom>
            <a:solidFill>
              <a:srgbClr val="FBC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$ḻîḍé">
              <a:extLst>
                <a:ext uri="{FF2B5EF4-FFF2-40B4-BE49-F238E27FC236}">
                  <a16:creationId xmlns:a16="http://schemas.microsoft.com/office/drawing/2014/main" id="{97E45D7E-DBFB-E810-33A9-CAACACB5AE40}"/>
                </a:ext>
              </a:extLst>
            </p:cNvPr>
            <p:cNvSpPr/>
            <p:nvPr/>
          </p:nvSpPr>
          <p:spPr bwMode="auto">
            <a:xfrm>
              <a:off x="5114926" y="2435225"/>
              <a:ext cx="293688" cy="484188"/>
            </a:xfrm>
            <a:custGeom>
              <a:avLst/>
              <a:gdLst>
                <a:gd name="T0" fmla="*/ 74 w 95"/>
                <a:gd name="T1" fmla="*/ 74 h 156"/>
                <a:gd name="T2" fmla="*/ 66 w 95"/>
                <a:gd name="T3" fmla="*/ 38 h 156"/>
                <a:gd name="T4" fmla="*/ 88 w 95"/>
                <a:gd name="T5" fmla="*/ 42 h 156"/>
                <a:gd name="T6" fmla="*/ 66 w 95"/>
                <a:gd name="T7" fmla="*/ 19 h 156"/>
                <a:gd name="T8" fmla="*/ 60 w 95"/>
                <a:gd name="T9" fmla="*/ 0 h 156"/>
                <a:gd name="T10" fmla="*/ 53 w 95"/>
                <a:gd name="T11" fmla="*/ 16 h 156"/>
                <a:gd name="T12" fmla="*/ 43 w 95"/>
                <a:gd name="T13" fmla="*/ 16 h 156"/>
                <a:gd name="T14" fmla="*/ 37 w 95"/>
                <a:gd name="T15" fmla="*/ 0 h 156"/>
                <a:gd name="T16" fmla="*/ 30 w 95"/>
                <a:gd name="T17" fmla="*/ 19 h 156"/>
                <a:gd name="T18" fmla="*/ 4 w 95"/>
                <a:gd name="T19" fmla="*/ 50 h 156"/>
                <a:gd name="T20" fmla="*/ 25 w 95"/>
                <a:gd name="T21" fmla="*/ 78 h 156"/>
                <a:gd name="T22" fmla="*/ 30 w 95"/>
                <a:gd name="T23" fmla="*/ 118 h 156"/>
                <a:gd name="T24" fmla="*/ 3 w 95"/>
                <a:gd name="T25" fmla="*/ 110 h 156"/>
                <a:gd name="T26" fmla="*/ 30 w 95"/>
                <a:gd name="T27" fmla="*/ 137 h 156"/>
                <a:gd name="T28" fmla="*/ 37 w 95"/>
                <a:gd name="T29" fmla="*/ 156 h 156"/>
                <a:gd name="T30" fmla="*/ 43 w 95"/>
                <a:gd name="T31" fmla="*/ 140 h 156"/>
                <a:gd name="T32" fmla="*/ 53 w 95"/>
                <a:gd name="T33" fmla="*/ 140 h 156"/>
                <a:gd name="T34" fmla="*/ 60 w 95"/>
                <a:gd name="T35" fmla="*/ 156 h 156"/>
                <a:gd name="T36" fmla="*/ 66 w 95"/>
                <a:gd name="T37" fmla="*/ 137 h 156"/>
                <a:gd name="T38" fmla="*/ 95 w 95"/>
                <a:gd name="T39" fmla="*/ 103 h 156"/>
                <a:gd name="T40" fmla="*/ 48 w 95"/>
                <a:gd name="T41" fmla="*/ 33 h 156"/>
                <a:gd name="T42" fmla="*/ 53 w 95"/>
                <a:gd name="T43" fmla="*/ 68 h 156"/>
                <a:gd name="T44" fmla="*/ 50 w 95"/>
                <a:gd name="T45" fmla="*/ 67 h 156"/>
                <a:gd name="T46" fmla="*/ 43 w 95"/>
                <a:gd name="T47" fmla="*/ 34 h 156"/>
                <a:gd name="T48" fmla="*/ 28 w 95"/>
                <a:gd name="T49" fmla="*/ 59 h 156"/>
                <a:gd name="T50" fmla="*/ 22 w 95"/>
                <a:gd name="T51" fmla="*/ 50 h 156"/>
                <a:gd name="T52" fmla="*/ 30 w 95"/>
                <a:gd name="T53" fmla="*/ 38 h 156"/>
                <a:gd name="T54" fmla="*/ 28 w 95"/>
                <a:gd name="T55" fmla="*/ 59 h 156"/>
                <a:gd name="T56" fmla="*/ 43 w 95"/>
                <a:gd name="T57" fmla="*/ 122 h 156"/>
                <a:gd name="T58" fmla="*/ 47 w 95"/>
                <a:gd name="T59" fmla="*/ 84 h 156"/>
                <a:gd name="T60" fmla="*/ 53 w 95"/>
                <a:gd name="T61" fmla="*/ 86 h 156"/>
                <a:gd name="T62" fmla="*/ 49 w 95"/>
                <a:gd name="T63" fmla="*/ 122 h 156"/>
                <a:gd name="T64" fmla="*/ 66 w 95"/>
                <a:gd name="T65" fmla="*/ 118 h 156"/>
                <a:gd name="T66" fmla="*/ 71 w 95"/>
                <a:gd name="T67" fmla="*/ 93 h 156"/>
                <a:gd name="T68" fmla="*/ 78 w 95"/>
                <a:gd name="T69" fmla="*/ 10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5" h="156">
                  <a:moveTo>
                    <a:pt x="91" y="89"/>
                  </a:moveTo>
                  <a:cubicBezTo>
                    <a:pt x="87" y="82"/>
                    <a:pt x="81" y="78"/>
                    <a:pt x="74" y="74"/>
                  </a:cubicBezTo>
                  <a:cubicBezTo>
                    <a:pt x="71" y="73"/>
                    <a:pt x="69" y="72"/>
                    <a:pt x="66" y="7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9" y="40"/>
                    <a:pt x="73" y="42"/>
                    <a:pt x="76" y="44"/>
                  </a:cubicBezTo>
                  <a:cubicBezTo>
                    <a:pt x="80" y="47"/>
                    <a:pt x="86" y="46"/>
                    <a:pt x="88" y="42"/>
                  </a:cubicBezTo>
                  <a:cubicBezTo>
                    <a:pt x="91" y="38"/>
                    <a:pt x="90" y="32"/>
                    <a:pt x="86" y="30"/>
                  </a:cubicBezTo>
                  <a:cubicBezTo>
                    <a:pt x="81" y="26"/>
                    <a:pt x="74" y="22"/>
                    <a:pt x="66" y="19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3"/>
                    <a:pt x="63" y="0"/>
                    <a:pt x="60" y="0"/>
                  </a:cubicBezTo>
                  <a:cubicBezTo>
                    <a:pt x="56" y="0"/>
                    <a:pt x="53" y="3"/>
                    <a:pt x="53" y="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0" y="16"/>
                    <a:pt x="48" y="16"/>
                  </a:cubicBezTo>
                  <a:cubicBezTo>
                    <a:pt x="46" y="16"/>
                    <a:pt x="45" y="16"/>
                    <a:pt x="43" y="1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3"/>
                    <a:pt x="40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6" y="20"/>
                    <a:pt x="22" y="22"/>
                    <a:pt x="18" y="25"/>
                  </a:cubicBezTo>
                  <a:cubicBezTo>
                    <a:pt x="10" y="31"/>
                    <a:pt x="4" y="40"/>
                    <a:pt x="4" y="50"/>
                  </a:cubicBezTo>
                  <a:cubicBezTo>
                    <a:pt x="4" y="55"/>
                    <a:pt x="6" y="60"/>
                    <a:pt x="8" y="64"/>
                  </a:cubicBezTo>
                  <a:cubicBezTo>
                    <a:pt x="12" y="70"/>
                    <a:pt x="18" y="75"/>
                    <a:pt x="25" y="78"/>
                  </a:cubicBezTo>
                  <a:cubicBezTo>
                    <a:pt x="26" y="79"/>
                    <a:pt x="28" y="79"/>
                    <a:pt x="30" y="80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25" y="115"/>
                    <a:pt x="19" y="112"/>
                    <a:pt x="16" y="109"/>
                  </a:cubicBezTo>
                  <a:cubicBezTo>
                    <a:pt x="12" y="106"/>
                    <a:pt x="6" y="106"/>
                    <a:pt x="3" y="110"/>
                  </a:cubicBezTo>
                  <a:cubicBezTo>
                    <a:pt x="0" y="114"/>
                    <a:pt x="1" y="120"/>
                    <a:pt x="4" y="123"/>
                  </a:cubicBezTo>
                  <a:cubicBezTo>
                    <a:pt x="11" y="128"/>
                    <a:pt x="20" y="133"/>
                    <a:pt x="30" y="137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53"/>
                    <a:pt x="33" y="156"/>
                    <a:pt x="37" y="156"/>
                  </a:cubicBezTo>
                  <a:cubicBezTo>
                    <a:pt x="40" y="156"/>
                    <a:pt x="43" y="153"/>
                    <a:pt x="43" y="14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5" y="140"/>
                    <a:pt x="47" y="140"/>
                    <a:pt x="49" y="140"/>
                  </a:cubicBezTo>
                  <a:cubicBezTo>
                    <a:pt x="50" y="140"/>
                    <a:pt x="52" y="140"/>
                    <a:pt x="53" y="140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53"/>
                    <a:pt x="56" y="156"/>
                    <a:pt x="60" y="156"/>
                  </a:cubicBezTo>
                  <a:cubicBezTo>
                    <a:pt x="63" y="156"/>
                    <a:pt x="66" y="153"/>
                    <a:pt x="66" y="149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71" y="136"/>
                    <a:pt x="76" y="133"/>
                    <a:pt x="80" y="130"/>
                  </a:cubicBezTo>
                  <a:cubicBezTo>
                    <a:pt x="89" y="124"/>
                    <a:pt x="95" y="114"/>
                    <a:pt x="95" y="103"/>
                  </a:cubicBezTo>
                  <a:cubicBezTo>
                    <a:pt x="95" y="98"/>
                    <a:pt x="94" y="93"/>
                    <a:pt x="91" y="89"/>
                  </a:cubicBezTo>
                  <a:close/>
                  <a:moveTo>
                    <a:pt x="48" y="33"/>
                  </a:moveTo>
                  <a:cubicBezTo>
                    <a:pt x="50" y="33"/>
                    <a:pt x="52" y="34"/>
                    <a:pt x="53" y="34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2" y="67"/>
                    <a:pt x="51" y="67"/>
                    <a:pt x="50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7" y="67"/>
                    <a:pt x="45" y="66"/>
                    <a:pt x="43" y="66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5" y="34"/>
                    <a:pt x="46" y="33"/>
                    <a:pt x="48" y="33"/>
                  </a:cubicBezTo>
                  <a:close/>
                  <a:moveTo>
                    <a:pt x="28" y="59"/>
                  </a:moveTo>
                  <a:cubicBezTo>
                    <a:pt x="26" y="58"/>
                    <a:pt x="24" y="56"/>
                    <a:pt x="23" y="55"/>
                  </a:cubicBezTo>
                  <a:cubicBezTo>
                    <a:pt x="23" y="54"/>
                    <a:pt x="22" y="52"/>
                    <a:pt x="22" y="50"/>
                  </a:cubicBezTo>
                  <a:cubicBezTo>
                    <a:pt x="22" y="46"/>
                    <a:pt x="24" y="43"/>
                    <a:pt x="29" y="39"/>
                  </a:cubicBezTo>
                  <a:cubicBezTo>
                    <a:pt x="29" y="39"/>
                    <a:pt x="30" y="39"/>
                    <a:pt x="30" y="38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29" y="60"/>
                    <a:pt x="28" y="59"/>
                  </a:cubicBezTo>
                  <a:close/>
                  <a:moveTo>
                    <a:pt x="49" y="122"/>
                  </a:moveTo>
                  <a:cubicBezTo>
                    <a:pt x="47" y="122"/>
                    <a:pt x="45" y="122"/>
                    <a:pt x="43" y="122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4" y="84"/>
                    <a:pt x="46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9" y="85"/>
                    <a:pt x="51" y="85"/>
                    <a:pt x="53" y="86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2" y="122"/>
                    <a:pt x="50" y="122"/>
                    <a:pt x="49" y="122"/>
                  </a:cubicBezTo>
                  <a:close/>
                  <a:moveTo>
                    <a:pt x="70" y="116"/>
                  </a:moveTo>
                  <a:cubicBezTo>
                    <a:pt x="69" y="117"/>
                    <a:pt x="67" y="117"/>
                    <a:pt x="66" y="118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68" y="91"/>
                    <a:pt x="69" y="92"/>
                    <a:pt x="71" y="93"/>
                  </a:cubicBezTo>
                  <a:cubicBezTo>
                    <a:pt x="73" y="94"/>
                    <a:pt x="75" y="96"/>
                    <a:pt x="76" y="98"/>
                  </a:cubicBezTo>
                  <a:cubicBezTo>
                    <a:pt x="77" y="100"/>
                    <a:pt x="78" y="101"/>
                    <a:pt x="78" y="103"/>
                  </a:cubicBezTo>
                  <a:cubicBezTo>
                    <a:pt x="78" y="108"/>
                    <a:pt x="75" y="112"/>
                    <a:pt x="70" y="116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ṥļiďê">
              <a:extLst>
                <a:ext uri="{FF2B5EF4-FFF2-40B4-BE49-F238E27FC236}">
                  <a16:creationId xmlns:a16="http://schemas.microsoft.com/office/drawing/2014/main" id="{01F52BC1-C2BD-9966-7A40-D00E7A5B0D3B}"/>
                </a:ext>
              </a:extLst>
            </p:cNvPr>
            <p:cNvSpPr/>
            <p:nvPr/>
          </p:nvSpPr>
          <p:spPr bwMode="auto">
            <a:xfrm>
              <a:off x="5248276" y="2695575"/>
              <a:ext cx="30163" cy="30163"/>
            </a:xfrm>
            <a:custGeom>
              <a:avLst/>
              <a:gdLst>
                <a:gd name="T0" fmla="*/ 4 w 10"/>
                <a:gd name="T1" fmla="*/ 0 h 10"/>
                <a:gd name="T2" fmla="*/ 4 w 10"/>
                <a:gd name="T3" fmla="*/ 0 h 10"/>
                <a:gd name="T4" fmla="*/ 0 w 10"/>
                <a:gd name="T5" fmla="*/ 0 h 10"/>
                <a:gd name="T6" fmla="*/ 0 w 10"/>
                <a:gd name="T7" fmla="*/ 8 h 10"/>
                <a:gd name="T8" fmla="*/ 4 w 10"/>
                <a:gd name="T9" fmla="*/ 8 h 10"/>
                <a:gd name="T10" fmla="*/ 4 w 10"/>
                <a:gd name="T11" fmla="*/ 8 h 10"/>
                <a:gd name="T12" fmla="*/ 10 w 10"/>
                <a:gd name="T13" fmla="*/ 10 h 10"/>
                <a:gd name="T14" fmla="*/ 10 w 10"/>
                <a:gd name="T15" fmla="*/ 2 h 10"/>
                <a:gd name="T16" fmla="*/ 4 w 10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3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9"/>
                    <a:pt x="8" y="9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6" y="1"/>
                    <a:pt x="4" y="0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şḻïde">
              <a:extLst>
                <a:ext uri="{FF2B5EF4-FFF2-40B4-BE49-F238E27FC236}">
                  <a16:creationId xmlns:a16="http://schemas.microsoft.com/office/drawing/2014/main" id="{4CEF2929-57B9-354E-8F48-8A1703B0F10C}"/>
                </a:ext>
              </a:extLst>
            </p:cNvPr>
            <p:cNvSpPr/>
            <p:nvPr/>
          </p:nvSpPr>
          <p:spPr bwMode="auto">
            <a:xfrm>
              <a:off x="5248276" y="2536825"/>
              <a:ext cx="30163" cy="28575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1 h 9"/>
                <a:gd name="T4" fmla="*/ 0 w 10"/>
                <a:gd name="T5" fmla="*/ 9 h 9"/>
                <a:gd name="T6" fmla="*/ 5 w 10"/>
                <a:gd name="T7" fmla="*/ 8 h 9"/>
                <a:gd name="T8" fmla="*/ 10 w 10"/>
                <a:gd name="T9" fmla="*/ 9 h 9"/>
                <a:gd name="T10" fmla="*/ 10 w 10"/>
                <a:gd name="T11" fmla="*/ 1 h 9"/>
                <a:gd name="T12" fmla="*/ 5 w 10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9"/>
                    <a:pt x="3" y="8"/>
                    <a:pt x="5" y="8"/>
                  </a:cubicBezTo>
                  <a:cubicBezTo>
                    <a:pt x="7" y="8"/>
                    <a:pt x="9" y="9"/>
                    <a:pt x="10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ṩlíďé">
              <a:extLst>
                <a:ext uri="{FF2B5EF4-FFF2-40B4-BE49-F238E27FC236}">
                  <a16:creationId xmlns:a16="http://schemas.microsoft.com/office/drawing/2014/main" id="{66ED61E1-6F24-5B65-342D-76935E400403}"/>
                </a:ext>
              </a:extLst>
            </p:cNvPr>
            <p:cNvSpPr/>
            <p:nvPr/>
          </p:nvSpPr>
          <p:spPr bwMode="auto">
            <a:xfrm>
              <a:off x="5183188" y="2552700"/>
              <a:ext cx="23813" cy="49213"/>
            </a:xfrm>
            <a:custGeom>
              <a:avLst/>
              <a:gdLst>
                <a:gd name="T0" fmla="*/ 7 w 8"/>
                <a:gd name="T1" fmla="*/ 1 h 16"/>
                <a:gd name="T2" fmla="*/ 0 w 8"/>
                <a:gd name="T3" fmla="*/ 12 h 16"/>
                <a:gd name="T4" fmla="*/ 1 w 8"/>
                <a:gd name="T5" fmla="*/ 16 h 16"/>
                <a:gd name="T6" fmla="*/ 7 w 8"/>
                <a:gd name="T7" fmla="*/ 9 h 16"/>
                <a:gd name="T8" fmla="*/ 8 w 8"/>
                <a:gd name="T9" fmla="*/ 8 h 16"/>
                <a:gd name="T10" fmla="*/ 8 w 8"/>
                <a:gd name="T11" fmla="*/ 0 h 16"/>
                <a:gd name="T12" fmla="*/ 7 w 8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7" y="1"/>
                  </a:moveTo>
                  <a:cubicBezTo>
                    <a:pt x="2" y="5"/>
                    <a:pt x="0" y="8"/>
                    <a:pt x="0" y="12"/>
                  </a:cubicBezTo>
                  <a:cubicBezTo>
                    <a:pt x="0" y="14"/>
                    <a:pt x="1" y="15"/>
                    <a:pt x="1" y="16"/>
                  </a:cubicBezTo>
                  <a:cubicBezTo>
                    <a:pt x="2" y="14"/>
                    <a:pt x="4" y="11"/>
                    <a:pt x="7" y="9"/>
                  </a:cubicBezTo>
                  <a:cubicBezTo>
                    <a:pt x="7" y="9"/>
                    <a:pt x="8" y="9"/>
                    <a:pt x="8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sļîḑe">
              <a:extLst>
                <a:ext uri="{FF2B5EF4-FFF2-40B4-BE49-F238E27FC236}">
                  <a16:creationId xmlns:a16="http://schemas.microsoft.com/office/drawing/2014/main" id="{75F22A2D-584B-E1D1-A426-FF9BC6A1E64A}"/>
                </a:ext>
              </a:extLst>
            </p:cNvPr>
            <p:cNvSpPr/>
            <p:nvPr/>
          </p:nvSpPr>
          <p:spPr bwMode="auto">
            <a:xfrm>
              <a:off x="5318126" y="2552700"/>
              <a:ext cx="74613" cy="52388"/>
            </a:xfrm>
            <a:custGeom>
              <a:avLst/>
              <a:gdLst>
                <a:gd name="T0" fmla="*/ 10 w 24"/>
                <a:gd name="T1" fmla="*/ 6 h 17"/>
                <a:gd name="T2" fmla="*/ 0 w 24"/>
                <a:gd name="T3" fmla="*/ 0 h 17"/>
                <a:gd name="T4" fmla="*/ 0 w 24"/>
                <a:gd name="T5" fmla="*/ 8 h 17"/>
                <a:gd name="T6" fmla="*/ 10 w 24"/>
                <a:gd name="T7" fmla="*/ 14 h 17"/>
                <a:gd name="T8" fmla="*/ 22 w 24"/>
                <a:gd name="T9" fmla="*/ 12 h 17"/>
                <a:gd name="T10" fmla="*/ 23 w 24"/>
                <a:gd name="T11" fmla="*/ 3 h 17"/>
                <a:gd name="T12" fmla="*/ 22 w 24"/>
                <a:gd name="T13" fmla="*/ 4 h 17"/>
                <a:gd name="T14" fmla="*/ 10 w 24"/>
                <a:gd name="T1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7">
                  <a:moveTo>
                    <a:pt x="10" y="6"/>
                  </a:moveTo>
                  <a:cubicBezTo>
                    <a:pt x="7" y="4"/>
                    <a:pt x="3" y="2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10"/>
                    <a:pt x="7" y="12"/>
                    <a:pt x="10" y="14"/>
                  </a:cubicBezTo>
                  <a:cubicBezTo>
                    <a:pt x="14" y="17"/>
                    <a:pt x="20" y="16"/>
                    <a:pt x="22" y="12"/>
                  </a:cubicBezTo>
                  <a:cubicBezTo>
                    <a:pt x="24" y="9"/>
                    <a:pt x="24" y="6"/>
                    <a:pt x="23" y="3"/>
                  </a:cubicBezTo>
                  <a:cubicBezTo>
                    <a:pt x="23" y="3"/>
                    <a:pt x="22" y="4"/>
                    <a:pt x="22" y="4"/>
                  </a:cubicBezTo>
                  <a:cubicBezTo>
                    <a:pt x="20" y="8"/>
                    <a:pt x="14" y="9"/>
                    <a:pt x="10" y="6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ṣḻïḓe">
              <a:extLst>
                <a:ext uri="{FF2B5EF4-FFF2-40B4-BE49-F238E27FC236}">
                  <a16:creationId xmlns:a16="http://schemas.microsoft.com/office/drawing/2014/main" id="{C48459F8-1591-11FD-8765-B80B44BEA83A}"/>
                </a:ext>
              </a:extLst>
            </p:cNvPr>
            <p:cNvSpPr/>
            <p:nvPr/>
          </p:nvSpPr>
          <p:spPr bwMode="auto">
            <a:xfrm>
              <a:off x="5318126" y="2714625"/>
              <a:ext cx="38100" cy="52388"/>
            </a:xfrm>
            <a:custGeom>
              <a:avLst/>
              <a:gdLst>
                <a:gd name="T0" fmla="*/ 10 w 12"/>
                <a:gd name="T1" fmla="*/ 8 h 17"/>
                <a:gd name="T2" fmla="*/ 5 w 12"/>
                <a:gd name="T3" fmla="*/ 3 h 17"/>
                <a:gd name="T4" fmla="*/ 0 w 12"/>
                <a:gd name="T5" fmla="*/ 0 h 17"/>
                <a:gd name="T6" fmla="*/ 0 w 12"/>
                <a:gd name="T7" fmla="*/ 8 h 17"/>
                <a:gd name="T8" fmla="*/ 5 w 12"/>
                <a:gd name="T9" fmla="*/ 11 h 17"/>
                <a:gd name="T10" fmla="*/ 10 w 12"/>
                <a:gd name="T11" fmla="*/ 16 h 17"/>
                <a:gd name="T12" fmla="*/ 11 w 12"/>
                <a:gd name="T13" fmla="*/ 17 h 17"/>
                <a:gd name="T14" fmla="*/ 12 w 12"/>
                <a:gd name="T15" fmla="*/ 13 h 17"/>
                <a:gd name="T16" fmla="*/ 10 w 12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7">
                  <a:moveTo>
                    <a:pt x="10" y="8"/>
                  </a:moveTo>
                  <a:cubicBezTo>
                    <a:pt x="9" y="6"/>
                    <a:pt x="7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9"/>
                    <a:pt x="3" y="10"/>
                    <a:pt x="5" y="11"/>
                  </a:cubicBezTo>
                  <a:cubicBezTo>
                    <a:pt x="7" y="12"/>
                    <a:pt x="9" y="14"/>
                    <a:pt x="10" y="16"/>
                  </a:cubicBezTo>
                  <a:cubicBezTo>
                    <a:pt x="10" y="16"/>
                    <a:pt x="11" y="17"/>
                    <a:pt x="11" y="17"/>
                  </a:cubicBezTo>
                  <a:cubicBezTo>
                    <a:pt x="11" y="16"/>
                    <a:pt x="12" y="15"/>
                    <a:pt x="12" y="13"/>
                  </a:cubicBezTo>
                  <a:cubicBezTo>
                    <a:pt x="12" y="11"/>
                    <a:pt x="11" y="10"/>
                    <a:pt x="10" y="8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ślîďé">
              <a:extLst>
                <a:ext uri="{FF2B5EF4-FFF2-40B4-BE49-F238E27FC236}">
                  <a16:creationId xmlns:a16="http://schemas.microsoft.com/office/drawing/2014/main" id="{C097DAE7-4E6A-576A-E0B0-6C0825B6C2CD}"/>
                </a:ext>
              </a:extLst>
            </p:cNvPr>
            <p:cNvSpPr/>
            <p:nvPr/>
          </p:nvSpPr>
          <p:spPr bwMode="auto">
            <a:xfrm>
              <a:off x="5207001" y="2897188"/>
              <a:ext cx="41275" cy="46038"/>
            </a:xfrm>
            <a:custGeom>
              <a:avLst/>
              <a:gdLst>
                <a:gd name="T0" fmla="*/ 7 w 13"/>
                <a:gd name="T1" fmla="*/ 7 h 15"/>
                <a:gd name="T2" fmla="*/ 0 w 13"/>
                <a:gd name="T3" fmla="*/ 0 h 15"/>
                <a:gd name="T4" fmla="*/ 0 w 13"/>
                <a:gd name="T5" fmla="*/ 8 h 15"/>
                <a:gd name="T6" fmla="*/ 7 w 13"/>
                <a:gd name="T7" fmla="*/ 15 h 15"/>
                <a:gd name="T8" fmla="*/ 13 w 13"/>
                <a:gd name="T9" fmla="*/ 8 h 15"/>
                <a:gd name="T10" fmla="*/ 13 w 13"/>
                <a:gd name="T11" fmla="*/ 0 h 15"/>
                <a:gd name="T12" fmla="*/ 7 w 1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7" y="7"/>
                  </a:moveTo>
                  <a:cubicBezTo>
                    <a:pt x="3" y="7"/>
                    <a:pt x="0" y="4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0" y="15"/>
                    <a:pt x="13" y="12"/>
                    <a:pt x="13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4"/>
                    <a:pt x="10" y="7"/>
                    <a:pt x="7" y="7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ṣḷíḋe">
              <a:extLst>
                <a:ext uri="{FF2B5EF4-FFF2-40B4-BE49-F238E27FC236}">
                  <a16:creationId xmlns:a16="http://schemas.microsoft.com/office/drawing/2014/main" id="{F0670F8B-02B6-56FE-80B6-1E03B09B579B}"/>
                </a:ext>
              </a:extLst>
            </p:cNvPr>
            <p:cNvSpPr/>
            <p:nvPr/>
          </p:nvSpPr>
          <p:spPr bwMode="auto">
            <a:xfrm>
              <a:off x="5278438" y="2897188"/>
              <a:ext cx="39688" cy="46038"/>
            </a:xfrm>
            <a:custGeom>
              <a:avLst/>
              <a:gdLst>
                <a:gd name="T0" fmla="*/ 7 w 13"/>
                <a:gd name="T1" fmla="*/ 7 h 15"/>
                <a:gd name="T2" fmla="*/ 0 w 13"/>
                <a:gd name="T3" fmla="*/ 0 h 15"/>
                <a:gd name="T4" fmla="*/ 0 w 13"/>
                <a:gd name="T5" fmla="*/ 8 h 15"/>
                <a:gd name="T6" fmla="*/ 7 w 13"/>
                <a:gd name="T7" fmla="*/ 15 h 15"/>
                <a:gd name="T8" fmla="*/ 13 w 13"/>
                <a:gd name="T9" fmla="*/ 8 h 15"/>
                <a:gd name="T10" fmla="*/ 13 w 13"/>
                <a:gd name="T11" fmla="*/ 0 h 15"/>
                <a:gd name="T12" fmla="*/ 7 w 1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7" y="7"/>
                  </a:moveTo>
                  <a:cubicBezTo>
                    <a:pt x="3" y="7"/>
                    <a:pt x="0" y="4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0" y="15"/>
                    <a:pt x="13" y="12"/>
                    <a:pt x="13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4"/>
                    <a:pt x="10" y="7"/>
                    <a:pt x="7" y="7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ŝḷïḋe">
              <a:extLst>
                <a:ext uri="{FF2B5EF4-FFF2-40B4-BE49-F238E27FC236}">
                  <a16:creationId xmlns:a16="http://schemas.microsoft.com/office/drawing/2014/main" id="{133C9CA6-5651-54F3-AE9C-C396B997AA8B}"/>
                </a:ext>
              </a:extLst>
            </p:cNvPr>
            <p:cNvSpPr/>
            <p:nvPr/>
          </p:nvSpPr>
          <p:spPr bwMode="auto">
            <a:xfrm>
              <a:off x="5318126" y="2767013"/>
              <a:ext cx="90488" cy="117475"/>
            </a:xfrm>
            <a:custGeom>
              <a:avLst/>
              <a:gdLst>
                <a:gd name="T0" fmla="*/ 14 w 29"/>
                <a:gd name="T1" fmla="*/ 23 h 38"/>
                <a:gd name="T2" fmla="*/ 0 w 29"/>
                <a:gd name="T3" fmla="*/ 30 h 38"/>
                <a:gd name="T4" fmla="*/ 0 w 29"/>
                <a:gd name="T5" fmla="*/ 38 h 38"/>
                <a:gd name="T6" fmla="*/ 14 w 29"/>
                <a:gd name="T7" fmla="*/ 31 h 38"/>
                <a:gd name="T8" fmla="*/ 29 w 29"/>
                <a:gd name="T9" fmla="*/ 4 h 38"/>
                <a:gd name="T10" fmla="*/ 29 w 29"/>
                <a:gd name="T11" fmla="*/ 0 h 38"/>
                <a:gd name="T12" fmla="*/ 14 w 29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8">
                  <a:moveTo>
                    <a:pt x="14" y="23"/>
                  </a:moveTo>
                  <a:cubicBezTo>
                    <a:pt x="10" y="26"/>
                    <a:pt x="5" y="29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37"/>
                    <a:pt x="10" y="34"/>
                    <a:pt x="14" y="31"/>
                  </a:cubicBezTo>
                  <a:cubicBezTo>
                    <a:pt x="23" y="25"/>
                    <a:pt x="29" y="15"/>
                    <a:pt x="29" y="4"/>
                  </a:cubicBezTo>
                  <a:cubicBezTo>
                    <a:pt x="29" y="3"/>
                    <a:pt x="29" y="2"/>
                    <a:pt x="29" y="0"/>
                  </a:cubicBezTo>
                  <a:cubicBezTo>
                    <a:pt x="28" y="10"/>
                    <a:pt x="22" y="18"/>
                    <a:pt x="14" y="2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šlídè">
              <a:extLst>
                <a:ext uri="{FF2B5EF4-FFF2-40B4-BE49-F238E27FC236}">
                  <a16:creationId xmlns:a16="http://schemas.microsoft.com/office/drawing/2014/main" id="{6C049668-D8B0-2D8B-C21A-C08EF5A0AB7F}"/>
                </a:ext>
              </a:extLst>
            </p:cNvPr>
            <p:cNvSpPr/>
            <p:nvPr/>
          </p:nvSpPr>
          <p:spPr bwMode="auto">
            <a:xfrm>
              <a:off x="5114926" y="2806700"/>
              <a:ext cx="92075" cy="77788"/>
            </a:xfrm>
            <a:custGeom>
              <a:avLst/>
              <a:gdLst>
                <a:gd name="T0" fmla="*/ 30 w 30"/>
                <a:gd name="T1" fmla="*/ 17 h 25"/>
                <a:gd name="T2" fmla="*/ 4 w 30"/>
                <a:gd name="T3" fmla="*/ 3 h 25"/>
                <a:gd name="T4" fmla="*/ 2 w 30"/>
                <a:gd name="T5" fmla="*/ 0 h 25"/>
                <a:gd name="T6" fmla="*/ 4 w 30"/>
                <a:gd name="T7" fmla="*/ 11 h 25"/>
                <a:gd name="T8" fmla="*/ 30 w 30"/>
                <a:gd name="T9" fmla="*/ 25 h 25"/>
                <a:gd name="T10" fmla="*/ 30 w 30"/>
                <a:gd name="T1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5">
                  <a:moveTo>
                    <a:pt x="30" y="17"/>
                  </a:moveTo>
                  <a:cubicBezTo>
                    <a:pt x="20" y="13"/>
                    <a:pt x="11" y="8"/>
                    <a:pt x="4" y="3"/>
                  </a:cubicBezTo>
                  <a:cubicBezTo>
                    <a:pt x="3" y="2"/>
                    <a:pt x="3" y="1"/>
                    <a:pt x="2" y="0"/>
                  </a:cubicBezTo>
                  <a:cubicBezTo>
                    <a:pt x="0" y="3"/>
                    <a:pt x="1" y="8"/>
                    <a:pt x="4" y="11"/>
                  </a:cubicBezTo>
                  <a:cubicBezTo>
                    <a:pt x="11" y="16"/>
                    <a:pt x="20" y="21"/>
                    <a:pt x="30" y="25"/>
                  </a:cubicBezTo>
                  <a:lnTo>
                    <a:pt x="30" y="17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ṡḻíḑè">
              <a:extLst>
                <a:ext uri="{FF2B5EF4-FFF2-40B4-BE49-F238E27FC236}">
                  <a16:creationId xmlns:a16="http://schemas.microsoft.com/office/drawing/2014/main" id="{42ED59EB-5F10-D74E-BA0E-454AA8256DA8}"/>
                </a:ext>
              </a:extLst>
            </p:cNvPr>
            <p:cNvSpPr/>
            <p:nvPr/>
          </p:nvSpPr>
          <p:spPr bwMode="auto">
            <a:xfrm>
              <a:off x="5248276" y="2868613"/>
              <a:ext cx="30163" cy="25400"/>
            </a:xfrm>
            <a:custGeom>
              <a:avLst/>
              <a:gdLst>
                <a:gd name="T0" fmla="*/ 10 w 10"/>
                <a:gd name="T1" fmla="*/ 0 h 8"/>
                <a:gd name="T2" fmla="*/ 6 w 10"/>
                <a:gd name="T3" fmla="*/ 0 h 8"/>
                <a:gd name="T4" fmla="*/ 0 w 10"/>
                <a:gd name="T5" fmla="*/ 0 h 8"/>
                <a:gd name="T6" fmla="*/ 0 w 10"/>
                <a:gd name="T7" fmla="*/ 8 h 8"/>
                <a:gd name="T8" fmla="*/ 6 w 10"/>
                <a:gd name="T9" fmla="*/ 8 h 8"/>
                <a:gd name="T10" fmla="*/ 10 w 10"/>
                <a:gd name="T11" fmla="*/ 8 h 8"/>
                <a:gd name="T12" fmla="*/ 10 w 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7" y="8"/>
                    <a:pt x="9" y="8"/>
                    <a:pt x="10" y="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ŝlîḑê">
              <a:extLst>
                <a:ext uri="{FF2B5EF4-FFF2-40B4-BE49-F238E27FC236}">
                  <a16:creationId xmlns:a16="http://schemas.microsoft.com/office/drawing/2014/main" id="{C94EA350-3C8D-393E-F560-1035ECCB3241}"/>
                </a:ext>
              </a:extLst>
            </p:cNvPr>
            <p:cNvSpPr/>
            <p:nvPr/>
          </p:nvSpPr>
          <p:spPr bwMode="auto">
            <a:xfrm>
              <a:off x="5126038" y="2601913"/>
              <a:ext cx="80963" cy="106363"/>
            </a:xfrm>
            <a:custGeom>
              <a:avLst/>
              <a:gdLst>
                <a:gd name="T0" fmla="*/ 21 w 26"/>
                <a:gd name="T1" fmla="*/ 32 h 34"/>
                <a:gd name="T2" fmla="*/ 26 w 26"/>
                <a:gd name="T3" fmla="*/ 34 h 34"/>
                <a:gd name="T4" fmla="*/ 26 w 26"/>
                <a:gd name="T5" fmla="*/ 26 h 34"/>
                <a:gd name="T6" fmla="*/ 21 w 26"/>
                <a:gd name="T7" fmla="*/ 24 h 34"/>
                <a:gd name="T8" fmla="*/ 4 w 26"/>
                <a:gd name="T9" fmla="*/ 10 h 34"/>
                <a:gd name="T10" fmla="*/ 1 w 26"/>
                <a:gd name="T11" fmla="*/ 0 h 34"/>
                <a:gd name="T12" fmla="*/ 0 w 26"/>
                <a:gd name="T13" fmla="*/ 4 h 34"/>
                <a:gd name="T14" fmla="*/ 4 w 26"/>
                <a:gd name="T15" fmla="*/ 18 h 34"/>
                <a:gd name="T16" fmla="*/ 21 w 26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4">
                  <a:moveTo>
                    <a:pt x="21" y="32"/>
                  </a:moveTo>
                  <a:cubicBezTo>
                    <a:pt x="22" y="33"/>
                    <a:pt x="24" y="33"/>
                    <a:pt x="26" y="34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25"/>
                    <a:pt x="22" y="25"/>
                    <a:pt x="21" y="24"/>
                  </a:cubicBezTo>
                  <a:cubicBezTo>
                    <a:pt x="14" y="21"/>
                    <a:pt x="8" y="16"/>
                    <a:pt x="4" y="10"/>
                  </a:cubicBezTo>
                  <a:cubicBezTo>
                    <a:pt x="3" y="7"/>
                    <a:pt x="1" y="4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9"/>
                    <a:pt x="2" y="14"/>
                    <a:pt x="4" y="18"/>
                  </a:cubicBezTo>
                  <a:cubicBezTo>
                    <a:pt x="8" y="24"/>
                    <a:pt x="14" y="29"/>
                    <a:pt x="21" y="32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sļîḓè">
              <a:extLst>
                <a:ext uri="{FF2B5EF4-FFF2-40B4-BE49-F238E27FC236}">
                  <a16:creationId xmlns:a16="http://schemas.microsoft.com/office/drawing/2014/main" id="{BF934396-81F7-7AB4-3798-AA1FC3E6CD53}"/>
                </a:ext>
              </a:extLst>
            </p:cNvPr>
            <p:cNvSpPr/>
            <p:nvPr/>
          </p:nvSpPr>
          <p:spPr bwMode="auto">
            <a:xfrm>
              <a:off x="4806951" y="3495675"/>
              <a:ext cx="790575" cy="788988"/>
            </a:xfrm>
            <a:prstGeom prst="ellipse">
              <a:avLst/>
            </a:pr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Sḷíďê">
              <a:extLst>
                <a:ext uri="{FF2B5EF4-FFF2-40B4-BE49-F238E27FC236}">
                  <a16:creationId xmlns:a16="http://schemas.microsoft.com/office/drawing/2014/main" id="{BF84B92C-FCF4-0FCA-C838-296BCD9FE111}"/>
                </a:ext>
              </a:extLst>
            </p:cNvPr>
            <p:cNvSpPr/>
            <p:nvPr/>
          </p:nvSpPr>
          <p:spPr bwMode="auto">
            <a:xfrm>
              <a:off x="4806951" y="3878263"/>
              <a:ext cx="790575" cy="406400"/>
            </a:xfrm>
            <a:custGeom>
              <a:avLst/>
              <a:gdLst>
                <a:gd name="T0" fmla="*/ 128 w 255"/>
                <a:gd name="T1" fmla="*/ 123 h 131"/>
                <a:gd name="T2" fmla="*/ 0 w 255"/>
                <a:gd name="T3" fmla="*/ 0 h 131"/>
                <a:gd name="T4" fmla="*/ 0 w 255"/>
                <a:gd name="T5" fmla="*/ 4 h 131"/>
                <a:gd name="T6" fmla="*/ 128 w 255"/>
                <a:gd name="T7" fmla="*/ 131 h 131"/>
                <a:gd name="T8" fmla="*/ 255 w 255"/>
                <a:gd name="T9" fmla="*/ 4 h 131"/>
                <a:gd name="T10" fmla="*/ 255 w 255"/>
                <a:gd name="T11" fmla="*/ 0 h 131"/>
                <a:gd name="T12" fmla="*/ 128 w 255"/>
                <a:gd name="T13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131">
                  <a:moveTo>
                    <a:pt x="128" y="123"/>
                  </a:moveTo>
                  <a:cubicBezTo>
                    <a:pt x="59" y="123"/>
                    <a:pt x="3" y="69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74"/>
                    <a:pt x="57" y="131"/>
                    <a:pt x="128" y="131"/>
                  </a:cubicBezTo>
                  <a:cubicBezTo>
                    <a:pt x="198" y="131"/>
                    <a:pt x="255" y="74"/>
                    <a:pt x="255" y="4"/>
                  </a:cubicBezTo>
                  <a:cubicBezTo>
                    <a:pt x="255" y="3"/>
                    <a:pt x="255" y="1"/>
                    <a:pt x="255" y="0"/>
                  </a:cubicBezTo>
                  <a:cubicBezTo>
                    <a:pt x="253" y="69"/>
                    <a:pt x="197" y="123"/>
                    <a:pt x="128" y="12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ṥľîďê">
              <a:extLst>
                <a:ext uri="{FF2B5EF4-FFF2-40B4-BE49-F238E27FC236}">
                  <a16:creationId xmlns:a16="http://schemas.microsoft.com/office/drawing/2014/main" id="{04CFBF13-7ACD-C864-3009-876AFC9ECAAF}"/>
                </a:ext>
              </a:extLst>
            </p:cNvPr>
            <p:cNvSpPr/>
            <p:nvPr/>
          </p:nvSpPr>
          <p:spPr bwMode="auto">
            <a:xfrm>
              <a:off x="4884738" y="3570288"/>
              <a:ext cx="638175" cy="639763"/>
            </a:xfrm>
            <a:prstGeom prst="ellipse">
              <a:avLst/>
            </a:prstGeom>
            <a:solidFill>
              <a:srgbClr val="EDC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ṧlïḍé">
              <a:extLst>
                <a:ext uri="{FF2B5EF4-FFF2-40B4-BE49-F238E27FC236}">
                  <a16:creationId xmlns:a16="http://schemas.microsoft.com/office/drawing/2014/main" id="{CFB58D83-DD07-E216-41BB-35BE0E2792F3}"/>
                </a:ext>
              </a:extLst>
            </p:cNvPr>
            <p:cNvSpPr/>
            <p:nvPr/>
          </p:nvSpPr>
          <p:spPr bwMode="auto">
            <a:xfrm>
              <a:off x="4884738" y="3570288"/>
              <a:ext cx="638175" cy="639763"/>
            </a:xfrm>
            <a:custGeom>
              <a:avLst/>
              <a:gdLst>
                <a:gd name="T0" fmla="*/ 200 w 206"/>
                <a:gd name="T1" fmla="*/ 70 h 206"/>
                <a:gd name="T2" fmla="*/ 195 w 206"/>
                <a:gd name="T3" fmla="*/ 58 h 206"/>
                <a:gd name="T4" fmla="*/ 130 w 206"/>
                <a:gd name="T5" fmla="*/ 85 h 206"/>
                <a:gd name="T6" fmla="*/ 180 w 206"/>
                <a:gd name="T7" fmla="*/ 35 h 206"/>
                <a:gd name="T8" fmla="*/ 171 w 206"/>
                <a:gd name="T9" fmla="*/ 26 h 206"/>
                <a:gd name="T10" fmla="*/ 121 w 206"/>
                <a:gd name="T11" fmla="*/ 76 h 206"/>
                <a:gd name="T12" fmla="*/ 148 w 206"/>
                <a:gd name="T13" fmla="*/ 11 h 206"/>
                <a:gd name="T14" fmla="*/ 136 w 206"/>
                <a:gd name="T15" fmla="*/ 6 h 206"/>
                <a:gd name="T16" fmla="*/ 109 w 206"/>
                <a:gd name="T17" fmla="*/ 71 h 206"/>
                <a:gd name="T18" fmla="*/ 109 w 206"/>
                <a:gd name="T19" fmla="*/ 0 h 206"/>
                <a:gd name="T20" fmla="*/ 103 w 206"/>
                <a:gd name="T21" fmla="*/ 0 h 206"/>
                <a:gd name="T22" fmla="*/ 96 w 206"/>
                <a:gd name="T23" fmla="*/ 0 h 206"/>
                <a:gd name="T24" fmla="*/ 96 w 206"/>
                <a:gd name="T25" fmla="*/ 71 h 206"/>
                <a:gd name="T26" fmla="*/ 69 w 206"/>
                <a:gd name="T27" fmla="*/ 6 h 206"/>
                <a:gd name="T28" fmla="*/ 57 w 206"/>
                <a:gd name="T29" fmla="*/ 11 h 206"/>
                <a:gd name="T30" fmla="*/ 85 w 206"/>
                <a:gd name="T31" fmla="*/ 76 h 206"/>
                <a:gd name="T32" fmla="*/ 34 w 206"/>
                <a:gd name="T33" fmla="*/ 26 h 206"/>
                <a:gd name="T34" fmla="*/ 26 w 206"/>
                <a:gd name="T35" fmla="*/ 35 h 206"/>
                <a:gd name="T36" fmla="*/ 76 w 206"/>
                <a:gd name="T37" fmla="*/ 85 h 206"/>
                <a:gd name="T38" fmla="*/ 10 w 206"/>
                <a:gd name="T39" fmla="*/ 58 h 206"/>
                <a:gd name="T40" fmla="*/ 5 w 206"/>
                <a:gd name="T41" fmla="*/ 70 h 206"/>
                <a:gd name="T42" fmla="*/ 71 w 206"/>
                <a:gd name="T43" fmla="*/ 97 h 206"/>
                <a:gd name="T44" fmla="*/ 0 w 206"/>
                <a:gd name="T45" fmla="*/ 97 h 206"/>
                <a:gd name="T46" fmla="*/ 0 w 206"/>
                <a:gd name="T47" fmla="*/ 103 h 206"/>
                <a:gd name="T48" fmla="*/ 0 w 206"/>
                <a:gd name="T49" fmla="*/ 109 h 206"/>
                <a:gd name="T50" fmla="*/ 71 w 206"/>
                <a:gd name="T51" fmla="*/ 109 h 206"/>
                <a:gd name="T52" fmla="*/ 5 w 206"/>
                <a:gd name="T53" fmla="*/ 137 h 206"/>
                <a:gd name="T54" fmla="*/ 10 w 206"/>
                <a:gd name="T55" fmla="*/ 148 h 206"/>
                <a:gd name="T56" fmla="*/ 76 w 206"/>
                <a:gd name="T57" fmla="*/ 121 h 206"/>
                <a:gd name="T58" fmla="*/ 26 w 206"/>
                <a:gd name="T59" fmla="*/ 171 h 206"/>
                <a:gd name="T60" fmla="*/ 34 w 206"/>
                <a:gd name="T61" fmla="*/ 180 h 206"/>
                <a:gd name="T62" fmla="*/ 85 w 206"/>
                <a:gd name="T63" fmla="*/ 130 h 206"/>
                <a:gd name="T64" fmla="*/ 57 w 206"/>
                <a:gd name="T65" fmla="*/ 196 h 206"/>
                <a:gd name="T66" fmla="*/ 69 w 206"/>
                <a:gd name="T67" fmla="*/ 201 h 206"/>
                <a:gd name="T68" fmla="*/ 96 w 206"/>
                <a:gd name="T69" fmla="*/ 135 h 206"/>
                <a:gd name="T70" fmla="*/ 96 w 206"/>
                <a:gd name="T71" fmla="*/ 206 h 206"/>
                <a:gd name="T72" fmla="*/ 103 w 206"/>
                <a:gd name="T73" fmla="*/ 206 h 206"/>
                <a:gd name="T74" fmla="*/ 109 w 206"/>
                <a:gd name="T75" fmla="*/ 206 h 206"/>
                <a:gd name="T76" fmla="*/ 109 w 206"/>
                <a:gd name="T77" fmla="*/ 135 h 206"/>
                <a:gd name="T78" fmla="*/ 136 w 206"/>
                <a:gd name="T79" fmla="*/ 201 h 206"/>
                <a:gd name="T80" fmla="*/ 148 w 206"/>
                <a:gd name="T81" fmla="*/ 196 h 206"/>
                <a:gd name="T82" fmla="*/ 121 w 206"/>
                <a:gd name="T83" fmla="*/ 130 h 206"/>
                <a:gd name="T84" fmla="*/ 171 w 206"/>
                <a:gd name="T85" fmla="*/ 180 h 206"/>
                <a:gd name="T86" fmla="*/ 180 w 206"/>
                <a:gd name="T87" fmla="*/ 171 h 206"/>
                <a:gd name="T88" fmla="*/ 130 w 206"/>
                <a:gd name="T89" fmla="*/ 121 h 206"/>
                <a:gd name="T90" fmla="*/ 195 w 206"/>
                <a:gd name="T91" fmla="*/ 148 h 206"/>
                <a:gd name="T92" fmla="*/ 200 w 206"/>
                <a:gd name="T93" fmla="*/ 137 h 206"/>
                <a:gd name="T94" fmla="*/ 135 w 206"/>
                <a:gd name="T95" fmla="*/ 109 h 206"/>
                <a:gd name="T96" fmla="*/ 205 w 206"/>
                <a:gd name="T97" fmla="*/ 109 h 206"/>
                <a:gd name="T98" fmla="*/ 206 w 206"/>
                <a:gd name="T99" fmla="*/ 103 h 206"/>
                <a:gd name="T100" fmla="*/ 205 w 206"/>
                <a:gd name="T101" fmla="*/ 97 h 206"/>
                <a:gd name="T102" fmla="*/ 135 w 206"/>
                <a:gd name="T103" fmla="*/ 97 h 206"/>
                <a:gd name="T104" fmla="*/ 200 w 206"/>
                <a:gd name="T105" fmla="*/ 7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6" h="206">
                  <a:moveTo>
                    <a:pt x="200" y="70"/>
                  </a:moveTo>
                  <a:cubicBezTo>
                    <a:pt x="199" y="66"/>
                    <a:pt x="197" y="62"/>
                    <a:pt x="195" y="58"/>
                  </a:cubicBezTo>
                  <a:cubicBezTo>
                    <a:pt x="130" y="85"/>
                    <a:pt x="130" y="85"/>
                    <a:pt x="130" y="85"/>
                  </a:cubicBezTo>
                  <a:cubicBezTo>
                    <a:pt x="180" y="35"/>
                    <a:pt x="180" y="35"/>
                    <a:pt x="180" y="35"/>
                  </a:cubicBezTo>
                  <a:cubicBezTo>
                    <a:pt x="177" y="32"/>
                    <a:pt x="174" y="29"/>
                    <a:pt x="171" y="26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4" y="9"/>
                    <a:pt x="140" y="7"/>
                    <a:pt x="136" y="6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7" y="0"/>
                    <a:pt x="105" y="0"/>
                    <a:pt x="103" y="0"/>
                  </a:cubicBezTo>
                  <a:cubicBezTo>
                    <a:pt x="101" y="0"/>
                    <a:pt x="98" y="0"/>
                    <a:pt x="96" y="0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5" y="7"/>
                    <a:pt x="61" y="9"/>
                    <a:pt x="57" y="11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1" y="29"/>
                    <a:pt x="28" y="32"/>
                    <a:pt x="26" y="3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8" y="62"/>
                    <a:pt x="7" y="66"/>
                    <a:pt x="5" y="70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9"/>
                    <a:pt x="0" y="101"/>
                    <a:pt x="0" y="103"/>
                  </a:cubicBezTo>
                  <a:cubicBezTo>
                    <a:pt x="0" y="105"/>
                    <a:pt x="0" y="107"/>
                    <a:pt x="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7" y="141"/>
                    <a:pt x="8" y="145"/>
                    <a:pt x="10" y="148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8" y="174"/>
                    <a:pt x="31" y="177"/>
                    <a:pt x="34" y="180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57" y="196"/>
                    <a:pt x="57" y="196"/>
                    <a:pt x="57" y="196"/>
                  </a:cubicBezTo>
                  <a:cubicBezTo>
                    <a:pt x="61" y="198"/>
                    <a:pt x="65" y="199"/>
                    <a:pt x="69" y="201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98" y="206"/>
                    <a:pt x="101" y="206"/>
                    <a:pt x="103" y="206"/>
                  </a:cubicBezTo>
                  <a:cubicBezTo>
                    <a:pt x="105" y="206"/>
                    <a:pt x="107" y="206"/>
                    <a:pt x="109" y="206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40" y="199"/>
                    <a:pt x="144" y="198"/>
                    <a:pt x="148" y="196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71" y="180"/>
                    <a:pt x="171" y="180"/>
                    <a:pt x="171" y="180"/>
                  </a:cubicBezTo>
                  <a:cubicBezTo>
                    <a:pt x="174" y="177"/>
                    <a:pt x="177" y="174"/>
                    <a:pt x="180" y="171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95" y="148"/>
                    <a:pt x="195" y="148"/>
                    <a:pt x="195" y="148"/>
                  </a:cubicBezTo>
                  <a:cubicBezTo>
                    <a:pt x="197" y="145"/>
                    <a:pt x="199" y="141"/>
                    <a:pt x="200" y="137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205" y="109"/>
                    <a:pt x="205" y="109"/>
                    <a:pt x="205" y="109"/>
                  </a:cubicBezTo>
                  <a:cubicBezTo>
                    <a:pt x="206" y="107"/>
                    <a:pt x="206" y="105"/>
                    <a:pt x="206" y="103"/>
                  </a:cubicBezTo>
                  <a:cubicBezTo>
                    <a:pt x="206" y="101"/>
                    <a:pt x="206" y="99"/>
                    <a:pt x="205" y="97"/>
                  </a:cubicBezTo>
                  <a:cubicBezTo>
                    <a:pt x="135" y="97"/>
                    <a:pt x="135" y="97"/>
                    <a:pt x="135" y="97"/>
                  </a:cubicBezTo>
                  <a:lnTo>
                    <a:pt x="200" y="70"/>
                  </a:lnTo>
                  <a:close/>
                </a:path>
              </a:pathLst>
            </a:custGeom>
            <a:solidFill>
              <a:srgbClr val="EDBD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ś1íḑé">
              <a:extLst>
                <a:ext uri="{FF2B5EF4-FFF2-40B4-BE49-F238E27FC236}">
                  <a16:creationId xmlns:a16="http://schemas.microsoft.com/office/drawing/2014/main" id="{5D590EB4-3605-91EF-7095-711842206CAC}"/>
                </a:ext>
              </a:extLst>
            </p:cNvPr>
            <p:cNvSpPr/>
            <p:nvPr/>
          </p:nvSpPr>
          <p:spPr bwMode="auto">
            <a:xfrm>
              <a:off x="4900613" y="3589338"/>
              <a:ext cx="604838" cy="604838"/>
            </a:xfrm>
            <a:prstGeom prst="ellipse">
              <a:avLst/>
            </a:prstGeom>
            <a:solidFill>
              <a:srgbClr val="FBD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slïďe">
              <a:extLst>
                <a:ext uri="{FF2B5EF4-FFF2-40B4-BE49-F238E27FC236}">
                  <a16:creationId xmlns:a16="http://schemas.microsoft.com/office/drawing/2014/main" id="{7A74398B-C8B2-79DF-1B87-358F14EBD1CB}"/>
                </a:ext>
              </a:extLst>
            </p:cNvPr>
            <p:cNvSpPr/>
            <p:nvPr/>
          </p:nvSpPr>
          <p:spPr bwMode="auto">
            <a:xfrm>
              <a:off x="4900613" y="3589338"/>
              <a:ext cx="604838" cy="604838"/>
            </a:xfrm>
            <a:custGeom>
              <a:avLst/>
              <a:gdLst>
                <a:gd name="T0" fmla="*/ 190 w 195"/>
                <a:gd name="T1" fmla="*/ 66 h 195"/>
                <a:gd name="T2" fmla="*/ 185 w 195"/>
                <a:gd name="T3" fmla="*/ 54 h 195"/>
                <a:gd name="T4" fmla="*/ 125 w 195"/>
                <a:gd name="T5" fmla="*/ 79 h 195"/>
                <a:gd name="T6" fmla="*/ 171 w 195"/>
                <a:gd name="T7" fmla="*/ 33 h 195"/>
                <a:gd name="T8" fmla="*/ 162 w 195"/>
                <a:gd name="T9" fmla="*/ 24 h 195"/>
                <a:gd name="T10" fmla="*/ 116 w 195"/>
                <a:gd name="T11" fmla="*/ 70 h 195"/>
                <a:gd name="T12" fmla="*/ 141 w 195"/>
                <a:gd name="T13" fmla="*/ 10 h 195"/>
                <a:gd name="T14" fmla="*/ 129 w 195"/>
                <a:gd name="T15" fmla="*/ 5 h 195"/>
                <a:gd name="T16" fmla="*/ 104 w 195"/>
                <a:gd name="T17" fmla="*/ 65 h 195"/>
                <a:gd name="T18" fmla="*/ 104 w 195"/>
                <a:gd name="T19" fmla="*/ 0 h 195"/>
                <a:gd name="T20" fmla="*/ 98 w 195"/>
                <a:gd name="T21" fmla="*/ 0 h 195"/>
                <a:gd name="T22" fmla="*/ 91 w 195"/>
                <a:gd name="T23" fmla="*/ 0 h 195"/>
                <a:gd name="T24" fmla="*/ 91 w 195"/>
                <a:gd name="T25" fmla="*/ 65 h 195"/>
                <a:gd name="T26" fmla="*/ 66 w 195"/>
                <a:gd name="T27" fmla="*/ 5 h 195"/>
                <a:gd name="T28" fmla="*/ 55 w 195"/>
                <a:gd name="T29" fmla="*/ 10 h 195"/>
                <a:gd name="T30" fmla="*/ 80 w 195"/>
                <a:gd name="T31" fmla="*/ 70 h 195"/>
                <a:gd name="T32" fmla="*/ 33 w 195"/>
                <a:gd name="T33" fmla="*/ 24 h 195"/>
                <a:gd name="T34" fmla="*/ 24 w 195"/>
                <a:gd name="T35" fmla="*/ 33 h 195"/>
                <a:gd name="T36" fmla="*/ 71 w 195"/>
                <a:gd name="T37" fmla="*/ 79 h 195"/>
                <a:gd name="T38" fmla="*/ 10 w 195"/>
                <a:gd name="T39" fmla="*/ 54 h 195"/>
                <a:gd name="T40" fmla="*/ 5 w 195"/>
                <a:gd name="T41" fmla="*/ 66 h 195"/>
                <a:gd name="T42" fmla="*/ 66 w 195"/>
                <a:gd name="T43" fmla="*/ 91 h 195"/>
                <a:gd name="T44" fmla="*/ 0 w 195"/>
                <a:gd name="T45" fmla="*/ 91 h 195"/>
                <a:gd name="T46" fmla="*/ 0 w 195"/>
                <a:gd name="T47" fmla="*/ 97 h 195"/>
                <a:gd name="T48" fmla="*/ 0 w 195"/>
                <a:gd name="T49" fmla="*/ 103 h 195"/>
                <a:gd name="T50" fmla="*/ 66 w 195"/>
                <a:gd name="T51" fmla="*/ 103 h 195"/>
                <a:gd name="T52" fmla="*/ 5 w 195"/>
                <a:gd name="T53" fmla="*/ 128 h 195"/>
                <a:gd name="T54" fmla="*/ 10 w 195"/>
                <a:gd name="T55" fmla="*/ 140 h 195"/>
                <a:gd name="T56" fmla="*/ 71 w 195"/>
                <a:gd name="T57" fmla="*/ 115 h 195"/>
                <a:gd name="T58" fmla="*/ 24 w 195"/>
                <a:gd name="T59" fmla="*/ 161 h 195"/>
                <a:gd name="T60" fmla="*/ 33 w 195"/>
                <a:gd name="T61" fmla="*/ 170 h 195"/>
                <a:gd name="T62" fmla="*/ 80 w 195"/>
                <a:gd name="T63" fmla="*/ 124 h 195"/>
                <a:gd name="T64" fmla="*/ 55 w 195"/>
                <a:gd name="T65" fmla="*/ 184 h 195"/>
                <a:gd name="T66" fmla="*/ 66 w 195"/>
                <a:gd name="T67" fmla="*/ 189 h 195"/>
                <a:gd name="T68" fmla="*/ 91 w 195"/>
                <a:gd name="T69" fmla="*/ 129 h 195"/>
                <a:gd name="T70" fmla="*/ 91 w 195"/>
                <a:gd name="T71" fmla="*/ 194 h 195"/>
                <a:gd name="T72" fmla="*/ 98 w 195"/>
                <a:gd name="T73" fmla="*/ 195 h 195"/>
                <a:gd name="T74" fmla="*/ 104 w 195"/>
                <a:gd name="T75" fmla="*/ 194 h 195"/>
                <a:gd name="T76" fmla="*/ 104 w 195"/>
                <a:gd name="T77" fmla="*/ 129 h 195"/>
                <a:gd name="T78" fmla="*/ 129 w 195"/>
                <a:gd name="T79" fmla="*/ 189 h 195"/>
                <a:gd name="T80" fmla="*/ 141 w 195"/>
                <a:gd name="T81" fmla="*/ 184 h 195"/>
                <a:gd name="T82" fmla="*/ 116 w 195"/>
                <a:gd name="T83" fmla="*/ 124 h 195"/>
                <a:gd name="T84" fmla="*/ 162 w 195"/>
                <a:gd name="T85" fmla="*/ 170 h 195"/>
                <a:gd name="T86" fmla="*/ 171 w 195"/>
                <a:gd name="T87" fmla="*/ 161 h 195"/>
                <a:gd name="T88" fmla="*/ 125 w 195"/>
                <a:gd name="T89" fmla="*/ 115 h 195"/>
                <a:gd name="T90" fmla="*/ 185 w 195"/>
                <a:gd name="T91" fmla="*/ 140 h 195"/>
                <a:gd name="T92" fmla="*/ 190 w 195"/>
                <a:gd name="T93" fmla="*/ 128 h 195"/>
                <a:gd name="T94" fmla="*/ 130 w 195"/>
                <a:gd name="T95" fmla="*/ 103 h 195"/>
                <a:gd name="T96" fmla="*/ 195 w 195"/>
                <a:gd name="T97" fmla="*/ 103 h 195"/>
                <a:gd name="T98" fmla="*/ 195 w 195"/>
                <a:gd name="T99" fmla="*/ 97 h 195"/>
                <a:gd name="T100" fmla="*/ 195 w 195"/>
                <a:gd name="T101" fmla="*/ 91 h 195"/>
                <a:gd name="T102" fmla="*/ 130 w 195"/>
                <a:gd name="T103" fmla="*/ 91 h 195"/>
                <a:gd name="T104" fmla="*/ 190 w 195"/>
                <a:gd name="T105" fmla="*/ 6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5" h="195">
                  <a:moveTo>
                    <a:pt x="190" y="66"/>
                  </a:moveTo>
                  <a:cubicBezTo>
                    <a:pt x="188" y="62"/>
                    <a:pt x="187" y="58"/>
                    <a:pt x="185" y="54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8" y="30"/>
                    <a:pt x="165" y="27"/>
                    <a:pt x="162" y="24"/>
                  </a:cubicBezTo>
                  <a:cubicBezTo>
                    <a:pt x="116" y="70"/>
                    <a:pt x="116" y="70"/>
                    <a:pt x="116" y="7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37" y="8"/>
                    <a:pt x="133" y="6"/>
                    <a:pt x="129" y="5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2" y="0"/>
                    <a:pt x="100" y="0"/>
                    <a:pt x="98" y="0"/>
                  </a:cubicBezTo>
                  <a:cubicBezTo>
                    <a:pt x="96" y="0"/>
                    <a:pt x="93" y="0"/>
                    <a:pt x="91" y="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2" y="6"/>
                    <a:pt x="58" y="8"/>
                    <a:pt x="55" y="1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0" y="27"/>
                    <a:pt x="27" y="30"/>
                    <a:pt x="24" y="33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8" y="58"/>
                    <a:pt x="7" y="62"/>
                    <a:pt x="5" y="66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0" y="95"/>
                    <a:pt x="0" y="97"/>
                  </a:cubicBezTo>
                  <a:cubicBezTo>
                    <a:pt x="0" y="99"/>
                    <a:pt x="0" y="101"/>
                    <a:pt x="0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7" y="132"/>
                    <a:pt x="8" y="136"/>
                    <a:pt x="10" y="140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24" y="161"/>
                    <a:pt x="24" y="161"/>
                    <a:pt x="24" y="161"/>
                  </a:cubicBezTo>
                  <a:cubicBezTo>
                    <a:pt x="27" y="165"/>
                    <a:pt x="30" y="168"/>
                    <a:pt x="33" y="170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58" y="186"/>
                    <a:pt x="62" y="188"/>
                    <a:pt x="66" y="18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1" y="194"/>
                    <a:pt x="91" y="194"/>
                    <a:pt x="91" y="194"/>
                  </a:cubicBezTo>
                  <a:cubicBezTo>
                    <a:pt x="93" y="194"/>
                    <a:pt x="96" y="195"/>
                    <a:pt x="98" y="195"/>
                  </a:cubicBezTo>
                  <a:cubicBezTo>
                    <a:pt x="100" y="195"/>
                    <a:pt x="102" y="194"/>
                    <a:pt x="104" y="194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29" y="189"/>
                    <a:pt x="129" y="189"/>
                    <a:pt x="129" y="189"/>
                  </a:cubicBezTo>
                  <a:cubicBezTo>
                    <a:pt x="133" y="188"/>
                    <a:pt x="137" y="186"/>
                    <a:pt x="141" y="184"/>
                  </a:cubicBezTo>
                  <a:cubicBezTo>
                    <a:pt x="116" y="124"/>
                    <a:pt x="116" y="124"/>
                    <a:pt x="116" y="124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5" y="168"/>
                    <a:pt x="168" y="165"/>
                    <a:pt x="171" y="161"/>
                  </a:cubicBezTo>
                  <a:cubicBezTo>
                    <a:pt x="125" y="115"/>
                    <a:pt x="125" y="115"/>
                    <a:pt x="125" y="115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87" y="136"/>
                    <a:pt x="188" y="132"/>
                    <a:pt x="190" y="128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01"/>
                    <a:pt x="195" y="99"/>
                    <a:pt x="195" y="97"/>
                  </a:cubicBezTo>
                  <a:cubicBezTo>
                    <a:pt x="195" y="95"/>
                    <a:pt x="195" y="93"/>
                    <a:pt x="195" y="91"/>
                  </a:cubicBezTo>
                  <a:cubicBezTo>
                    <a:pt x="130" y="91"/>
                    <a:pt x="130" y="91"/>
                    <a:pt x="130" y="91"/>
                  </a:cubicBezTo>
                  <a:lnTo>
                    <a:pt x="190" y="66"/>
                  </a:lnTo>
                  <a:close/>
                </a:path>
              </a:pathLst>
            </a:custGeom>
            <a:solidFill>
              <a:srgbClr val="FBC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$lïḑe">
              <a:extLst>
                <a:ext uri="{FF2B5EF4-FFF2-40B4-BE49-F238E27FC236}">
                  <a16:creationId xmlns:a16="http://schemas.microsoft.com/office/drawing/2014/main" id="{813F2278-51C3-6732-E777-1EDED2B8E8FC}"/>
                </a:ext>
              </a:extLst>
            </p:cNvPr>
            <p:cNvSpPr/>
            <p:nvPr/>
          </p:nvSpPr>
          <p:spPr bwMode="auto">
            <a:xfrm>
              <a:off x="5051426" y="3648075"/>
              <a:ext cx="298450" cy="484188"/>
            </a:xfrm>
            <a:custGeom>
              <a:avLst/>
              <a:gdLst>
                <a:gd name="T0" fmla="*/ 74 w 96"/>
                <a:gd name="T1" fmla="*/ 75 h 156"/>
                <a:gd name="T2" fmla="*/ 66 w 96"/>
                <a:gd name="T3" fmla="*/ 39 h 156"/>
                <a:gd name="T4" fmla="*/ 89 w 96"/>
                <a:gd name="T5" fmla="*/ 42 h 156"/>
                <a:gd name="T6" fmla="*/ 66 w 96"/>
                <a:gd name="T7" fmla="*/ 19 h 156"/>
                <a:gd name="T8" fmla="*/ 60 w 96"/>
                <a:gd name="T9" fmla="*/ 0 h 156"/>
                <a:gd name="T10" fmla="*/ 54 w 96"/>
                <a:gd name="T11" fmla="*/ 16 h 156"/>
                <a:gd name="T12" fmla="*/ 44 w 96"/>
                <a:gd name="T13" fmla="*/ 16 h 156"/>
                <a:gd name="T14" fmla="*/ 37 w 96"/>
                <a:gd name="T15" fmla="*/ 0 h 156"/>
                <a:gd name="T16" fmla="*/ 31 w 96"/>
                <a:gd name="T17" fmla="*/ 19 h 156"/>
                <a:gd name="T18" fmla="*/ 5 w 96"/>
                <a:gd name="T19" fmla="*/ 50 h 156"/>
                <a:gd name="T20" fmla="*/ 25 w 96"/>
                <a:gd name="T21" fmla="*/ 78 h 156"/>
                <a:gd name="T22" fmla="*/ 31 w 96"/>
                <a:gd name="T23" fmla="*/ 118 h 156"/>
                <a:gd name="T24" fmla="*/ 3 w 96"/>
                <a:gd name="T25" fmla="*/ 110 h 156"/>
                <a:gd name="T26" fmla="*/ 31 w 96"/>
                <a:gd name="T27" fmla="*/ 137 h 156"/>
                <a:gd name="T28" fmla="*/ 37 w 96"/>
                <a:gd name="T29" fmla="*/ 156 h 156"/>
                <a:gd name="T30" fmla="*/ 44 w 96"/>
                <a:gd name="T31" fmla="*/ 140 h 156"/>
                <a:gd name="T32" fmla="*/ 54 w 96"/>
                <a:gd name="T33" fmla="*/ 140 h 156"/>
                <a:gd name="T34" fmla="*/ 60 w 96"/>
                <a:gd name="T35" fmla="*/ 156 h 156"/>
                <a:gd name="T36" fmla="*/ 66 w 96"/>
                <a:gd name="T37" fmla="*/ 138 h 156"/>
                <a:gd name="T38" fmla="*/ 96 w 96"/>
                <a:gd name="T39" fmla="*/ 104 h 156"/>
                <a:gd name="T40" fmla="*/ 49 w 96"/>
                <a:gd name="T41" fmla="*/ 34 h 156"/>
                <a:gd name="T42" fmla="*/ 54 w 96"/>
                <a:gd name="T43" fmla="*/ 68 h 156"/>
                <a:gd name="T44" fmla="*/ 50 w 96"/>
                <a:gd name="T45" fmla="*/ 67 h 156"/>
                <a:gd name="T46" fmla="*/ 44 w 96"/>
                <a:gd name="T47" fmla="*/ 34 h 156"/>
                <a:gd name="T48" fmla="*/ 29 w 96"/>
                <a:gd name="T49" fmla="*/ 60 h 156"/>
                <a:gd name="T50" fmla="*/ 23 w 96"/>
                <a:gd name="T51" fmla="*/ 50 h 156"/>
                <a:gd name="T52" fmla="*/ 31 w 96"/>
                <a:gd name="T53" fmla="*/ 39 h 156"/>
                <a:gd name="T54" fmla="*/ 29 w 96"/>
                <a:gd name="T55" fmla="*/ 60 h 156"/>
                <a:gd name="T56" fmla="*/ 44 w 96"/>
                <a:gd name="T57" fmla="*/ 122 h 156"/>
                <a:gd name="T58" fmla="*/ 47 w 96"/>
                <a:gd name="T59" fmla="*/ 85 h 156"/>
                <a:gd name="T60" fmla="*/ 54 w 96"/>
                <a:gd name="T61" fmla="*/ 86 h 156"/>
                <a:gd name="T62" fmla="*/ 49 w 96"/>
                <a:gd name="T63" fmla="*/ 122 h 156"/>
                <a:gd name="T64" fmla="*/ 66 w 96"/>
                <a:gd name="T65" fmla="*/ 119 h 156"/>
                <a:gd name="T66" fmla="*/ 71 w 96"/>
                <a:gd name="T67" fmla="*/ 93 h 156"/>
                <a:gd name="T68" fmla="*/ 78 w 96"/>
                <a:gd name="T69" fmla="*/ 10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156">
                  <a:moveTo>
                    <a:pt x="92" y="89"/>
                  </a:moveTo>
                  <a:cubicBezTo>
                    <a:pt x="88" y="83"/>
                    <a:pt x="81" y="78"/>
                    <a:pt x="74" y="75"/>
                  </a:cubicBezTo>
                  <a:cubicBezTo>
                    <a:pt x="72" y="73"/>
                    <a:pt x="69" y="72"/>
                    <a:pt x="66" y="71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70" y="40"/>
                    <a:pt x="73" y="42"/>
                    <a:pt x="76" y="45"/>
                  </a:cubicBezTo>
                  <a:cubicBezTo>
                    <a:pt x="81" y="47"/>
                    <a:pt x="86" y="46"/>
                    <a:pt x="89" y="42"/>
                  </a:cubicBezTo>
                  <a:cubicBezTo>
                    <a:pt x="91" y="38"/>
                    <a:pt x="90" y="33"/>
                    <a:pt x="86" y="30"/>
                  </a:cubicBezTo>
                  <a:cubicBezTo>
                    <a:pt x="81" y="26"/>
                    <a:pt x="74" y="22"/>
                    <a:pt x="66" y="19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3"/>
                    <a:pt x="64" y="0"/>
                    <a:pt x="60" y="0"/>
                  </a:cubicBezTo>
                  <a:cubicBezTo>
                    <a:pt x="57" y="0"/>
                    <a:pt x="54" y="3"/>
                    <a:pt x="54" y="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2" y="16"/>
                    <a:pt x="50" y="16"/>
                    <a:pt x="49" y="16"/>
                  </a:cubicBezTo>
                  <a:cubicBezTo>
                    <a:pt x="47" y="16"/>
                    <a:pt x="45" y="16"/>
                    <a:pt x="44" y="16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3"/>
                    <a:pt x="41" y="0"/>
                    <a:pt x="37" y="0"/>
                  </a:cubicBezTo>
                  <a:cubicBezTo>
                    <a:pt x="34" y="0"/>
                    <a:pt x="31" y="3"/>
                    <a:pt x="31" y="7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6" y="21"/>
                    <a:pt x="22" y="23"/>
                    <a:pt x="19" y="25"/>
                  </a:cubicBezTo>
                  <a:cubicBezTo>
                    <a:pt x="11" y="31"/>
                    <a:pt x="5" y="40"/>
                    <a:pt x="5" y="50"/>
                  </a:cubicBezTo>
                  <a:cubicBezTo>
                    <a:pt x="5" y="56"/>
                    <a:pt x="6" y="60"/>
                    <a:pt x="9" y="65"/>
                  </a:cubicBezTo>
                  <a:cubicBezTo>
                    <a:pt x="13" y="71"/>
                    <a:pt x="18" y="75"/>
                    <a:pt x="25" y="78"/>
                  </a:cubicBezTo>
                  <a:cubicBezTo>
                    <a:pt x="27" y="79"/>
                    <a:pt x="29" y="80"/>
                    <a:pt x="31" y="80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25" y="116"/>
                    <a:pt x="20" y="112"/>
                    <a:pt x="16" y="109"/>
                  </a:cubicBezTo>
                  <a:cubicBezTo>
                    <a:pt x="12" y="106"/>
                    <a:pt x="7" y="107"/>
                    <a:pt x="3" y="110"/>
                  </a:cubicBezTo>
                  <a:cubicBezTo>
                    <a:pt x="0" y="114"/>
                    <a:pt x="1" y="120"/>
                    <a:pt x="5" y="123"/>
                  </a:cubicBezTo>
                  <a:cubicBezTo>
                    <a:pt x="11" y="128"/>
                    <a:pt x="20" y="134"/>
                    <a:pt x="31" y="137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1" y="153"/>
                    <a:pt x="34" y="156"/>
                    <a:pt x="37" y="156"/>
                  </a:cubicBezTo>
                  <a:cubicBezTo>
                    <a:pt x="41" y="156"/>
                    <a:pt x="44" y="153"/>
                    <a:pt x="44" y="149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0"/>
                    <a:pt x="47" y="140"/>
                    <a:pt x="49" y="140"/>
                  </a:cubicBezTo>
                  <a:cubicBezTo>
                    <a:pt x="51" y="140"/>
                    <a:pt x="52" y="140"/>
                    <a:pt x="54" y="140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54" y="153"/>
                    <a:pt x="57" y="156"/>
                    <a:pt x="60" y="156"/>
                  </a:cubicBezTo>
                  <a:cubicBezTo>
                    <a:pt x="64" y="156"/>
                    <a:pt x="66" y="153"/>
                    <a:pt x="66" y="149"/>
                  </a:cubicBezTo>
                  <a:cubicBezTo>
                    <a:pt x="66" y="138"/>
                    <a:pt x="66" y="138"/>
                    <a:pt x="66" y="138"/>
                  </a:cubicBezTo>
                  <a:cubicBezTo>
                    <a:pt x="72" y="136"/>
                    <a:pt x="77" y="133"/>
                    <a:pt x="81" y="130"/>
                  </a:cubicBezTo>
                  <a:cubicBezTo>
                    <a:pt x="90" y="124"/>
                    <a:pt x="96" y="115"/>
                    <a:pt x="96" y="104"/>
                  </a:cubicBezTo>
                  <a:cubicBezTo>
                    <a:pt x="96" y="98"/>
                    <a:pt x="94" y="93"/>
                    <a:pt x="92" y="89"/>
                  </a:cubicBezTo>
                  <a:close/>
                  <a:moveTo>
                    <a:pt x="49" y="34"/>
                  </a:moveTo>
                  <a:cubicBezTo>
                    <a:pt x="50" y="34"/>
                    <a:pt x="52" y="34"/>
                    <a:pt x="54" y="34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3" y="68"/>
                    <a:pt x="52" y="68"/>
                    <a:pt x="51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8" y="67"/>
                    <a:pt x="46" y="66"/>
                    <a:pt x="44" y="66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7" y="34"/>
                    <a:pt x="49" y="34"/>
                  </a:cubicBezTo>
                  <a:close/>
                  <a:moveTo>
                    <a:pt x="29" y="60"/>
                  </a:moveTo>
                  <a:cubicBezTo>
                    <a:pt x="26" y="58"/>
                    <a:pt x="25" y="57"/>
                    <a:pt x="24" y="55"/>
                  </a:cubicBezTo>
                  <a:cubicBezTo>
                    <a:pt x="23" y="54"/>
                    <a:pt x="23" y="52"/>
                    <a:pt x="23" y="50"/>
                  </a:cubicBezTo>
                  <a:cubicBezTo>
                    <a:pt x="23" y="47"/>
                    <a:pt x="25" y="43"/>
                    <a:pt x="29" y="40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29" y="60"/>
                    <a:pt x="29" y="60"/>
                  </a:cubicBezTo>
                  <a:close/>
                  <a:moveTo>
                    <a:pt x="49" y="122"/>
                  </a:moveTo>
                  <a:cubicBezTo>
                    <a:pt x="47" y="122"/>
                    <a:pt x="45" y="122"/>
                    <a:pt x="44" y="122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5" y="84"/>
                    <a:pt x="46" y="85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50" y="85"/>
                    <a:pt x="52" y="86"/>
                    <a:pt x="54" y="86"/>
                  </a:cubicBezTo>
                  <a:cubicBezTo>
                    <a:pt x="54" y="122"/>
                    <a:pt x="54" y="122"/>
                    <a:pt x="54" y="122"/>
                  </a:cubicBezTo>
                  <a:cubicBezTo>
                    <a:pt x="52" y="122"/>
                    <a:pt x="51" y="122"/>
                    <a:pt x="49" y="122"/>
                  </a:cubicBezTo>
                  <a:close/>
                  <a:moveTo>
                    <a:pt x="71" y="116"/>
                  </a:moveTo>
                  <a:cubicBezTo>
                    <a:pt x="69" y="117"/>
                    <a:pt x="68" y="118"/>
                    <a:pt x="66" y="119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68" y="91"/>
                    <a:pt x="70" y="92"/>
                    <a:pt x="71" y="93"/>
                  </a:cubicBezTo>
                  <a:cubicBezTo>
                    <a:pt x="74" y="95"/>
                    <a:pt x="75" y="96"/>
                    <a:pt x="76" y="98"/>
                  </a:cubicBezTo>
                  <a:cubicBezTo>
                    <a:pt x="77" y="100"/>
                    <a:pt x="78" y="101"/>
                    <a:pt x="78" y="104"/>
                  </a:cubicBezTo>
                  <a:cubicBezTo>
                    <a:pt x="78" y="108"/>
                    <a:pt x="76" y="112"/>
                    <a:pt x="71" y="116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şľïde">
              <a:extLst>
                <a:ext uri="{FF2B5EF4-FFF2-40B4-BE49-F238E27FC236}">
                  <a16:creationId xmlns:a16="http://schemas.microsoft.com/office/drawing/2014/main" id="{379F3863-E650-640E-DE39-A73CEF8C1FDC}"/>
                </a:ext>
              </a:extLst>
            </p:cNvPr>
            <p:cNvSpPr/>
            <p:nvPr/>
          </p:nvSpPr>
          <p:spPr bwMode="auto">
            <a:xfrm>
              <a:off x="5187951" y="3908425"/>
              <a:ext cx="31750" cy="31750"/>
            </a:xfrm>
            <a:custGeom>
              <a:avLst/>
              <a:gdLst>
                <a:gd name="T0" fmla="*/ 4 w 10"/>
                <a:gd name="T1" fmla="*/ 1 h 10"/>
                <a:gd name="T2" fmla="*/ 3 w 10"/>
                <a:gd name="T3" fmla="*/ 1 h 10"/>
                <a:gd name="T4" fmla="*/ 0 w 10"/>
                <a:gd name="T5" fmla="*/ 0 h 10"/>
                <a:gd name="T6" fmla="*/ 0 w 10"/>
                <a:gd name="T7" fmla="*/ 8 h 10"/>
                <a:gd name="T8" fmla="*/ 3 w 10"/>
                <a:gd name="T9" fmla="*/ 9 h 10"/>
                <a:gd name="T10" fmla="*/ 4 w 10"/>
                <a:gd name="T11" fmla="*/ 9 h 10"/>
                <a:gd name="T12" fmla="*/ 10 w 10"/>
                <a:gd name="T13" fmla="*/ 10 h 10"/>
                <a:gd name="T14" fmla="*/ 10 w 10"/>
                <a:gd name="T15" fmla="*/ 2 h 10"/>
                <a:gd name="T16" fmla="*/ 4 w 10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4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8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2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śḷîḓé">
              <a:extLst>
                <a:ext uri="{FF2B5EF4-FFF2-40B4-BE49-F238E27FC236}">
                  <a16:creationId xmlns:a16="http://schemas.microsoft.com/office/drawing/2014/main" id="{FF31AF7B-F1EE-4805-E930-16224617B3C1}"/>
                </a:ext>
              </a:extLst>
            </p:cNvPr>
            <p:cNvSpPr/>
            <p:nvPr/>
          </p:nvSpPr>
          <p:spPr bwMode="auto">
            <a:xfrm>
              <a:off x="5187951" y="3754438"/>
              <a:ext cx="31750" cy="23813"/>
            </a:xfrm>
            <a:custGeom>
              <a:avLst/>
              <a:gdLst>
                <a:gd name="T0" fmla="*/ 5 w 10"/>
                <a:gd name="T1" fmla="*/ 0 h 8"/>
                <a:gd name="T2" fmla="*/ 0 w 10"/>
                <a:gd name="T3" fmla="*/ 0 h 8"/>
                <a:gd name="T4" fmla="*/ 0 w 10"/>
                <a:gd name="T5" fmla="*/ 8 h 8"/>
                <a:gd name="T6" fmla="*/ 5 w 10"/>
                <a:gd name="T7" fmla="*/ 8 h 8"/>
                <a:gd name="T8" fmla="*/ 10 w 10"/>
                <a:gd name="T9" fmla="*/ 8 h 8"/>
                <a:gd name="T10" fmla="*/ 10 w 10"/>
                <a:gd name="T11" fmla="*/ 0 h 8"/>
                <a:gd name="T12" fmla="*/ 5 w 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3" y="8"/>
                    <a:pt x="5" y="8"/>
                  </a:cubicBezTo>
                  <a:cubicBezTo>
                    <a:pt x="6" y="8"/>
                    <a:pt x="8" y="8"/>
                    <a:pt x="10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Sļïďè">
              <a:extLst>
                <a:ext uri="{FF2B5EF4-FFF2-40B4-BE49-F238E27FC236}">
                  <a16:creationId xmlns:a16="http://schemas.microsoft.com/office/drawing/2014/main" id="{5B8184C3-595E-5DC8-7AA1-1C80970B3526}"/>
                </a:ext>
              </a:extLst>
            </p:cNvPr>
            <p:cNvSpPr/>
            <p:nvPr/>
          </p:nvSpPr>
          <p:spPr bwMode="auto">
            <a:xfrm>
              <a:off x="5122863" y="3768725"/>
              <a:ext cx="25400" cy="47625"/>
            </a:xfrm>
            <a:custGeom>
              <a:avLst/>
              <a:gdLst>
                <a:gd name="T0" fmla="*/ 6 w 8"/>
                <a:gd name="T1" fmla="*/ 1 h 15"/>
                <a:gd name="T2" fmla="*/ 0 w 8"/>
                <a:gd name="T3" fmla="*/ 11 h 15"/>
                <a:gd name="T4" fmla="*/ 1 w 8"/>
                <a:gd name="T5" fmla="*/ 15 h 15"/>
                <a:gd name="T6" fmla="*/ 6 w 8"/>
                <a:gd name="T7" fmla="*/ 9 h 15"/>
                <a:gd name="T8" fmla="*/ 8 w 8"/>
                <a:gd name="T9" fmla="*/ 8 h 15"/>
                <a:gd name="T10" fmla="*/ 8 w 8"/>
                <a:gd name="T11" fmla="*/ 0 h 15"/>
                <a:gd name="T12" fmla="*/ 6 w 8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">
                  <a:moveTo>
                    <a:pt x="6" y="1"/>
                  </a:moveTo>
                  <a:cubicBezTo>
                    <a:pt x="2" y="4"/>
                    <a:pt x="0" y="8"/>
                    <a:pt x="0" y="11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" y="13"/>
                    <a:pt x="3" y="11"/>
                    <a:pt x="6" y="9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6" y="1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śļiḍê">
              <a:extLst>
                <a:ext uri="{FF2B5EF4-FFF2-40B4-BE49-F238E27FC236}">
                  <a16:creationId xmlns:a16="http://schemas.microsoft.com/office/drawing/2014/main" id="{24D50F9E-1119-448A-0C83-19D2B4F4F538}"/>
                </a:ext>
              </a:extLst>
            </p:cNvPr>
            <p:cNvSpPr/>
            <p:nvPr/>
          </p:nvSpPr>
          <p:spPr bwMode="auto">
            <a:xfrm>
              <a:off x="5256213" y="3768725"/>
              <a:ext cx="77788" cy="50800"/>
            </a:xfrm>
            <a:custGeom>
              <a:avLst/>
              <a:gdLst>
                <a:gd name="T0" fmla="*/ 10 w 25"/>
                <a:gd name="T1" fmla="*/ 6 h 16"/>
                <a:gd name="T2" fmla="*/ 0 w 25"/>
                <a:gd name="T3" fmla="*/ 0 h 16"/>
                <a:gd name="T4" fmla="*/ 0 w 25"/>
                <a:gd name="T5" fmla="*/ 8 h 16"/>
                <a:gd name="T6" fmla="*/ 10 w 25"/>
                <a:gd name="T7" fmla="*/ 14 h 16"/>
                <a:gd name="T8" fmla="*/ 23 w 25"/>
                <a:gd name="T9" fmla="*/ 11 h 16"/>
                <a:gd name="T10" fmla="*/ 23 w 25"/>
                <a:gd name="T11" fmla="*/ 2 h 16"/>
                <a:gd name="T12" fmla="*/ 23 w 25"/>
                <a:gd name="T13" fmla="*/ 3 h 16"/>
                <a:gd name="T14" fmla="*/ 10 w 25"/>
                <a:gd name="T1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6">
                  <a:moveTo>
                    <a:pt x="10" y="6"/>
                  </a:moveTo>
                  <a:cubicBezTo>
                    <a:pt x="7" y="3"/>
                    <a:pt x="4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9"/>
                    <a:pt x="7" y="11"/>
                    <a:pt x="10" y="14"/>
                  </a:cubicBezTo>
                  <a:cubicBezTo>
                    <a:pt x="15" y="16"/>
                    <a:pt x="20" y="15"/>
                    <a:pt x="23" y="11"/>
                  </a:cubicBezTo>
                  <a:cubicBezTo>
                    <a:pt x="25" y="8"/>
                    <a:pt x="25" y="5"/>
                    <a:pt x="23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7"/>
                    <a:pt x="15" y="8"/>
                    <a:pt x="10" y="6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ṩļíďé">
              <a:extLst>
                <a:ext uri="{FF2B5EF4-FFF2-40B4-BE49-F238E27FC236}">
                  <a16:creationId xmlns:a16="http://schemas.microsoft.com/office/drawing/2014/main" id="{5D6D6EDA-2E2D-0F7F-CE25-0DCA726B089E}"/>
                </a:ext>
              </a:extLst>
            </p:cNvPr>
            <p:cNvSpPr/>
            <p:nvPr/>
          </p:nvSpPr>
          <p:spPr bwMode="auto">
            <a:xfrm>
              <a:off x="5256213" y="3927475"/>
              <a:ext cx="38100" cy="55563"/>
            </a:xfrm>
            <a:custGeom>
              <a:avLst/>
              <a:gdLst>
                <a:gd name="T0" fmla="*/ 10 w 12"/>
                <a:gd name="T1" fmla="*/ 8 h 18"/>
                <a:gd name="T2" fmla="*/ 5 w 12"/>
                <a:gd name="T3" fmla="*/ 3 h 18"/>
                <a:gd name="T4" fmla="*/ 0 w 12"/>
                <a:gd name="T5" fmla="*/ 0 h 18"/>
                <a:gd name="T6" fmla="*/ 0 w 12"/>
                <a:gd name="T7" fmla="*/ 8 h 18"/>
                <a:gd name="T8" fmla="*/ 5 w 12"/>
                <a:gd name="T9" fmla="*/ 11 h 18"/>
                <a:gd name="T10" fmla="*/ 10 w 12"/>
                <a:gd name="T11" fmla="*/ 16 h 18"/>
                <a:gd name="T12" fmla="*/ 11 w 12"/>
                <a:gd name="T13" fmla="*/ 18 h 18"/>
                <a:gd name="T14" fmla="*/ 12 w 12"/>
                <a:gd name="T15" fmla="*/ 14 h 18"/>
                <a:gd name="T16" fmla="*/ 10 w 12"/>
                <a:gd name="T1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10" y="8"/>
                  </a:moveTo>
                  <a:cubicBezTo>
                    <a:pt x="9" y="6"/>
                    <a:pt x="8" y="5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9"/>
                    <a:pt x="4" y="10"/>
                    <a:pt x="5" y="11"/>
                  </a:cubicBezTo>
                  <a:cubicBezTo>
                    <a:pt x="8" y="13"/>
                    <a:pt x="9" y="14"/>
                    <a:pt x="10" y="16"/>
                  </a:cubicBezTo>
                  <a:cubicBezTo>
                    <a:pt x="11" y="17"/>
                    <a:pt x="11" y="17"/>
                    <a:pt x="11" y="18"/>
                  </a:cubicBezTo>
                  <a:cubicBezTo>
                    <a:pt x="12" y="16"/>
                    <a:pt x="12" y="15"/>
                    <a:pt x="12" y="14"/>
                  </a:cubicBezTo>
                  <a:cubicBezTo>
                    <a:pt x="12" y="11"/>
                    <a:pt x="11" y="10"/>
                    <a:pt x="10" y="8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s1iḍé">
              <a:extLst>
                <a:ext uri="{FF2B5EF4-FFF2-40B4-BE49-F238E27FC236}">
                  <a16:creationId xmlns:a16="http://schemas.microsoft.com/office/drawing/2014/main" id="{22474BF3-8E6A-1C74-ACD8-3CE8D2D941CC}"/>
                </a:ext>
              </a:extLst>
            </p:cNvPr>
            <p:cNvSpPr/>
            <p:nvPr/>
          </p:nvSpPr>
          <p:spPr bwMode="auto">
            <a:xfrm>
              <a:off x="5148263" y="4110038"/>
              <a:ext cx="39688" cy="47625"/>
            </a:xfrm>
            <a:custGeom>
              <a:avLst/>
              <a:gdLst>
                <a:gd name="T0" fmla="*/ 6 w 13"/>
                <a:gd name="T1" fmla="*/ 7 h 15"/>
                <a:gd name="T2" fmla="*/ 0 w 13"/>
                <a:gd name="T3" fmla="*/ 0 h 15"/>
                <a:gd name="T4" fmla="*/ 0 w 13"/>
                <a:gd name="T5" fmla="*/ 8 h 15"/>
                <a:gd name="T6" fmla="*/ 6 w 13"/>
                <a:gd name="T7" fmla="*/ 15 h 15"/>
                <a:gd name="T8" fmla="*/ 13 w 13"/>
                <a:gd name="T9" fmla="*/ 8 h 15"/>
                <a:gd name="T10" fmla="*/ 13 w 13"/>
                <a:gd name="T11" fmla="*/ 0 h 15"/>
                <a:gd name="T12" fmla="*/ 6 w 1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6" y="7"/>
                  </a:moveTo>
                  <a:cubicBezTo>
                    <a:pt x="3" y="7"/>
                    <a:pt x="0" y="4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3" y="15"/>
                    <a:pt x="6" y="15"/>
                  </a:cubicBezTo>
                  <a:cubicBezTo>
                    <a:pt x="10" y="15"/>
                    <a:pt x="13" y="12"/>
                    <a:pt x="13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4"/>
                    <a:pt x="10" y="7"/>
                    <a:pt x="6" y="7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ṧliḑe">
              <a:extLst>
                <a:ext uri="{FF2B5EF4-FFF2-40B4-BE49-F238E27FC236}">
                  <a16:creationId xmlns:a16="http://schemas.microsoft.com/office/drawing/2014/main" id="{0E5BBA96-0DEA-504F-40DF-B31E4FD3660B}"/>
                </a:ext>
              </a:extLst>
            </p:cNvPr>
            <p:cNvSpPr/>
            <p:nvPr/>
          </p:nvSpPr>
          <p:spPr bwMode="auto">
            <a:xfrm>
              <a:off x="5219701" y="4110038"/>
              <a:ext cx="36513" cy="47625"/>
            </a:xfrm>
            <a:custGeom>
              <a:avLst/>
              <a:gdLst>
                <a:gd name="T0" fmla="*/ 6 w 12"/>
                <a:gd name="T1" fmla="*/ 7 h 15"/>
                <a:gd name="T2" fmla="*/ 0 w 12"/>
                <a:gd name="T3" fmla="*/ 0 h 15"/>
                <a:gd name="T4" fmla="*/ 0 w 12"/>
                <a:gd name="T5" fmla="*/ 8 h 15"/>
                <a:gd name="T6" fmla="*/ 6 w 12"/>
                <a:gd name="T7" fmla="*/ 15 h 15"/>
                <a:gd name="T8" fmla="*/ 12 w 12"/>
                <a:gd name="T9" fmla="*/ 8 h 15"/>
                <a:gd name="T10" fmla="*/ 12 w 12"/>
                <a:gd name="T11" fmla="*/ 0 h 15"/>
                <a:gd name="T12" fmla="*/ 6 w 12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6" y="7"/>
                  </a:moveTo>
                  <a:cubicBezTo>
                    <a:pt x="3" y="7"/>
                    <a:pt x="0" y="4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3" y="15"/>
                    <a:pt x="6" y="15"/>
                  </a:cubicBezTo>
                  <a:cubicBezTo>
                    <a:pt x="10" y="15"/>
                    <a:pt x="12" y="12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4"/>
                    <a:pt x="10" y="7"/>
                    <a:pt x="6" y="7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ṡľíḋê">
              <a:extLst>
                <a:ext uri="{FF2B5EF4-FFF2-40B4-BE49-F238E27FC236}">
                  <a16:creationId xmlns:a16="http://schemas.microsoft.com/office/drawing/2014/main" id="{A4551267-D194-2232-6317-5535DB33E36B}"/>
                </a:ext>
              </a:extLst>
            </p:cNvPr>
            <p:cNvSpPr/>
            <p:nvPr/>
          </p:nvSpPr>
          <p:spPr bwMode="auto">
            <a:xfrm>
              <a:off x="5256213" y="3983038"/>
              <a:ext cx="93663" cy="119063"/>
            </a:xfrm>
            <a:custGeom>
              <a:avLst/>
              <a:gdLst>
                <a:gd name="T0" fmla="*/ 15 w 30"/>
                <a:gd name="T1" fmla="*/ 22 h 38"/>
                <a:gd name="T2" fmla="*/ 0 w 30"/>
                <a:gd name="T3" fmla="*/ 30 h 38"/>
                <a:gd name="T4" fmla="*/ 0 w 30"/>
                <a:gd name="T5" fmla="*/ 38 h 38"/>
                <a:gd name="T6" fmla="*/ 15 w 30"/>
                <a:gd name="T7" fmla="*/ 30 h 38"/>
                <a:gd name="T8" fmla="*/ 30 w 30"/>
                <a:gd name="T9" fmla="*/ 4 h 38"/>
                <a:gd name="T10" fmla="*/ 30 w 30"/>
                <a:gd name="T11" fmla="*/ 0 h 38"/>
                <a:gd name="T12" fmla="*/ 15 w 30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8">
                  <a:moveTo>
                    <a:pt x="15" y="22"/>
                  </a:moveTo>
                  <a:cubicBezTo>
                    <a:pt x="11" y="25"/>
                    <a:pt x="6" y="28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36"/>
                    <a:pt x="11" y="33"/>
                    <a:pt x="15" y="30"/>
                  </a:cubicBezTo>
                  <a:cubicBezTo>
                    <a:pt x="24" y="24"/>
                    <a:pt x="30" y="15"/>
                    <a:pt x="30" y="4"/>
                  </a:cubicBezTo>
                  <a:cubicBezTo>
                    <a:pt x="30" y="2"/>
                    <a:pt x="30" y="1"/>
                    <a:pt x="30" y="0"/>
                  </a:cubicBezTo>
                  <a:cubicBezTo>
                    <a:pt x="28" y="9"/>
                    <a:pt x="23" y="17"/>
                    <a:pt x="15" y="22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ṧľîḑè">
              <a:extLst>
                <a:ext uri="{FF2B5EF4-FFF2-40B4-BE49-F238E27FC236}">
                  <a16:creationId xmlns:a16="http://schemas.microsoft.com/office/drawing/2014/main" id="{806C3B09-2E5E-67A1-5A1C-14CE4186EEB0}"/>
                </a:ext>
              </a:extLst>
            </p:cNvPr>
            <p:cNvSpPr/>
            <p:nvPr/>
          </p:nvSpPr>
          <p:spPr bwMode="auto">
            <a:xfrm>
              <a:off x="5054601" y="4021138"/>
              <a:ext cx="93663" cy="77788"/>
            </a:xfrm>
            <a:custGeom>
              <a:avLst/>
              <a:gdLst>
                <a:gd name="T0" fmla="*/ 30 w 30"/>
                <a:gd name="T1" fmla="*/ 17 h 25"/>
                <a:gd name="T2" fmla="*/ 4 w 30"/>
                <a:gd name="T3" fmla="*/ 3 h 25"/>
                <a:gd name="T4" fmla="*/ 1 w 30"/>
                <a:gd name="T5" fmla="*/ 0 h 25"/>
                <a:gd name="T6" fmla="*/ 4 w 30"/>
                <a:gd name="T7" fmla="*/ 11 h 25"/>
                <a:gd name="T8" fmla="*/ 30 w 30"/>
                <a:gd name="T9" fmla="*/ 25 h 25"/>
                <a:gd name="T10" fmla="*/ 30 w 30"/>
                <a:gd name="T1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5">
                  <a:moveTo>
                    <a:pt x="30" y="17"/>
                  </a:moveTo>
                  <a:cubicBezTo>
                    <a:pt x="19" y="14"/>
                    <a:pt x="10" y="8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0" y="4"/>
                    <a:pt x="0" y="8"/>
                    <a:pt x="4" y="11"/>
                  </a:cubicBezTo>
                  <a:cubicBezTo>
                    <a:pt x="10" y="16"/>
                    <a:pt x="19" y="22"/>
                    <a:pt x="30" y="25"/>
                  </a:cubicBezTo>
                  <a:lnTo>
                    <a:pt x="30" y="17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íṡļîḋé">
              <a:extLst>
                <a:ext uri="{FF2B5EF4-FFF2-40B4-BE49-F238E27FC236}">
                  <a16:creationId xmlns:a16="http://schemas.microsoft.com/office/drawing/2014/main" id="{34BE5A21-F15A-497B-0AE3-33ABA495862C}"/>
                </a:ext>
              </a:extLst>
            </p:cNvPr>
            <p:cNvSpPr/>
            <p:nvPr/>
          </p:nvSpPr>
          <p:spPr bwMode="auto">
            <a:xfrm>
              <a:off x="5187951" y="4083050"/>
              <a:ext cx="31750" cy="23813"/>
            </a:xfrm>
            <a:custGeom>
              <a:avLst/>
              <a:gdLst>
                <a:gd name="T0" fmla="*/ 10 w 10"/>
                <a:gd name="T1" fmla="*/ 0 h 8"/>
                <a:gd name="T2" fmla="*/ 5 w 10"/>
                <a:gd name="T3" fmla="*/ 0 h 8"/>
                <a:gd name="T4" fmla="*/ 0 w 10"/>
                <a:gd name="T5" fmla="*/ 0 h 8"/>
                <a:gd name="T6" fmla="*/ 0 w 10"/>
                <a:gd name="T7" fmla="*/ 8 h 8"/>
                <a:gd name="T8" fmla="*/ 5 w 10"/>
                <a:gd name="T9" fmla="*/ 8 h 8"/>
                <a:gd name="T10" fmla="*/ 10 w 10"/>
                <a:gd name="T11" fmla="*/ 8 h 8"/>
                <a:gd name="T12" fmla="*/ 10 w 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8" y="0"/>
                    <a:pt x="7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3" y="8"/>
                    <a:pt x="5" y="8"/>
                  </a:cubicBezTo>
                  <a:cubicBezTo>
                    <a:pt x="7" y="8"/>
                    <a:pt x="8" y="8"/>
                    <a:pt x="10" y="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ṥliďé">
              <a:extLst>
                <a:ext uri="{FF2B5EF4-FFF2-40B4-BE49-F238E27FC236}">
                  <a16:creationId xmlns:a16="http://schemas.microsoft.com/office/drawing/2014/main" id="{AA93E7A6-E544-4166-8974-B1C3D36EC08F}"/>
                </a:ext>
              </a:extLst>
            </p:cNvPr>
            <p:cNvSpPr/>
            <p:nvPr/>
          </p:nvSpPr>
          <p:spPr bwMode="auto">
            <a:xfrm>
              <a:off x="5067301" y="3816350"/>
              <a:ext cx="80963" cy="104775"/>
            </a:xfrm>
            <a:custGeom>
              <a:avLst/>
              <a:gdLst>
                <a:gd name="T0" fmla="*/ 20 w 26"/>
                <a:gd name="T1" fmla="*/ 32 h 34"/>
                <a:gd name="T2" fmla="*/ 26 w 26"/>
                <a:gd name="T3" fmla="*/ 34 h 34"/>
                <a:gd name="T4" fmla="*/ 26 w 26"/>
                <a:gd name="T5" fmla="*/ 26 h 34"/>
                <a:gd name="T6" fmla="*/ 20 w 26"/>
                <a:gd name="T7" fmla="*/ 24 h 34"/>
                <a:gd name="T8" fmla="*/ 4 w 26"/>
                <a:gd name="T9" fmla="*/ 11 h 34"/>
                <a:gd name="T10" fmla="*/ 0 w 26"/>
                <a:gd name="T11" fmla="*/ 0 h 34"/>
                <a:gd name="T12" fmla="*/ 0 w 26"/>
                <a:gd name="T13" fmla="*/ 4 h 34"/>
                <a:gd name="T14" fmla="*/ 4 w 26"/>
                <a:gd name="T15" fmla="*/ 19 h 34"/>
                <a:gd name="T16" fmla="*/ 20 w 26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4">
                  <a:moveTo>
                    <a:pt x="20" y="32"/>
                  </a:moveTo>
                  <a:cubicBezTo>
                    <a:pt x="22" y="33"/>
                    <a:pt x="24" y="34"/>
                    <a:pt x="26" y="34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26"/>
                    <a:pt x="22" y="25"/>
                    <a:pt x="20" y="24"/>
                  </a:cubicBezTo>
                  <a:cubicBezTo>
                    <a:pt x="13" y="21"/>
                    <a:pt x="8" y="17"/>
                    <a:pt x="4" y="11"/>
                  </a:cubicBezTo>
                  <a:cubicBezTo>
                    <a:pt x="2" y="8"/>
                    <a:pt x="1" y="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10"/>
                    <a:pt x="1" y="14"/>
                    <a:pt x="4" y="19"/>
                  </a:cubicBezTo>
                  <a:cubicBezTo>
                    <a:pt x="8" y="25"/>
                    <a:pt x="13" y="29"/>
                    <a:pt x="20" y="32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ṩļiḓe">
              <a:extLst>
                <a:ext uri="{FF2B5EF4-FFF2-40B4-BE49-F238E27FC236}">
                  <a16:creationId xmlns:a16="http://schemas.microsoft.com/office/drawing/2014/main" id="{87B57AB7-5C04-6609-BAA5-87313453F1B6}"/>
                </a:ext>
              </a:extLst>
            </p:cNvPr>
            <p:cNvSpPr/>
            <p:nvPr/>
          </p:nvSpPr>
          <p:spPr bwMode="auto">
            <a:xfrm>
              <a:off x="6615113" y="1817688"/>
              <a:ext cx="1939925" cy="1085850"/>
            </a:xfrm>
            <a:custGeom>
              <a:avLst/>
              <a:gdLst>
                <a:gd name="T0" fmla="*/ 544 w 625"/>
                <a:gd name="T1" fmla="*/ 144 h 350"/>
                <a:gd name="T2" fmla="*/ 266 w 625"/>
                <a:gd name="T3" fmla="*/ 40 h 350"/>
                <a:gd name="T4" fmla="*/ 76 w 625"/>
                <a:gd name="T5" fmla="*/ 26 h 350"/>
                <a:gd name="T6" fmla="*/ 16 w 625"/>
                <a:gd name="T7" fmla="*/ 201 h 350"/>
                <a:gd name="T8" fmla="*/ 72 w 625"/>
                <a:gd name="T9" fmla="*/ 294 h 350"/>
                <a:gd name="T10" fmla="*/ 149 w 625"/>
                <a:gd name="T11" fmla="*/ 258 h 350"/>
                <a:gd name="T12" fmla="*/ 99 w 625"/>
                <a:gd name="T13" fmla="*/ 218 h 350"/>
                <a:gd name="T14" fmla="*/ 131 w 625"/>
                <a:gd name="T15" fmla="*/ 120 h 350"/>
                <a:gd name="T16" fmla="*/ 248 w 625"/>
                <a:gd name="T17" fmla="*/ 175 h 350"/>
                <a:gd name="T18" fmla="*/ 508 w 625"/>
                <a:gd name="T19" fmla="*/ 335 h 350"/>
                <a:gd name="T20" fmla="*/ 589 w 625"/>
                <a:gd name="T21" fmla="*/ 348 h 350"/>
                <a:gd name="T22" fmla="*/ 625 w 625"/>
                <a:gd name="T23" fmla="*/ 159 h 350"/>
                <a:gd name="T24" fmla="*/ 544 w 625"/>
                <a:gd name="T25" fmla="*/ 14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5" h="350">
                  <a:moveTo>
                    <a:pt x="544" y="144"/>
                  </a:moveTo>
                  <a:cubicBezTo>
                    <a:pt x="544" y="144"/>
                    <a:pt x="293" y="56"/>
                    <a:pt x="266" y="40"/>
                  </a:cubicBezTo>
                  <a:cubicBezTo>
                    <a:pt x="197" y="0"/>
                    <a:pt x="118" y="27"/>
                    <a:pt x="76" y="26"/>
                  </a:cubicBezTo>
                  <a:cubicBezTo>
                    <a:pt x="33" y="25"/>
                    <a:pt x="33" y="152"/>
                    <a:pt x="16" y="201"/>
                  </a:cubicBezTo>
                  <a:cubicBezTo>
                    <a:pt x="0" y="250"/>
                    <a:pt x="44" y="270"/>
                    <a:pt x="72" y="294"/>
                  </a:cubicBezTo>
                  <a:cubicBezTo>
                    <a:pt x="137" y="350"/>
                    <a:pt x="191" y="295"/>
                    <a:pt x="149" y="258"/>
                  </a:cubicBezTo>
                  <a:cubicBezTo>
                    <a:pt x="106" y="221"/>
                    <a:pt x="99" y="218"/>
                    <a:pt x="99" y="218"/>
                  </a:cubicBezTo>
                  <a:cubicBezTo>
                    <a:pt x="99" y="218"/>
                    <a:pt x="116" y="114"/>
                    <a:pt x="131" y="120"/>
                  </a:cubicBezTo>
                  <a:cubicBezTo>
                    <a:pt x="207" y="151"/>
                    <a:pt x="248" y="175"/>
                    <a:pt x="248" y="175"/>
                  </a:cubicBezTo>
                  <a:cubicBezTo>
                    <a:pt x="508" y="335"/>
                    <a:pt x="508" y="335"/>
                    <a:pt x="508" y="335"/>
                  </a:cubicBezTo>
                  <a:cubicBezTo>
                    <a:pt x="589" y="348"/>
                    <a:pt x="589" y="348"/>
                    <a:pt x="589" y="348"/>
                  </a:cubicBezTo>
                  <a:cubicBezTo>
                    <a:pt x="625" y="159"/>
                    <a:pt x="625" y="159"/>
                    <a:pt x="625" y="159"/>
                  </a:cubicBezTo>
                  <a:lnTo>
                    <a:pt x="544" y="144"/>
                  </a:lnTo>
                  <a:close/>
                </a:path>
              </a:pathLst>
            </a:custGeom>
            <a:solidFill>
              <a:srgbClr val="FFC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śļíḍê">
              <a:extLst>
                <a:ext uri="{FF2B5EF4-FFF2-40B4-BE49-F238E27FC236}">
                  <a16:creationId xmlns:a16="http://schemas.microsoft.com/office/drawing/2014/main" id="{E9867D61-520C-B751-B289-2214FAEC7A45}"/>
                </a:ext>
              </a:extLst>
            </p:cNvPr>
            <p:cNvSpPr/>
            <p:nvPr/>
          </p:nvSpPr>
          <p:spPr bwMode="auto">
            <a:xfrm>
              <a:off x="6665913" y="2322513"/>
              <a:ext cx="741363" cy="577850"/>
            </a:xfrm>
            <a:custGeom>
              <a:avLst/>
              <a:gdLst>
                <a:gd name="T0" fmla="*/ 183 w 239"/>
                <a:gd name="T1" fmla="*/ 104 h 186"/>
                <a:gd name="T2" fmla="*/ 119 w 239"/>
                <a:gd name="T3" fmla="*/ 99 h 186"/>
                <a:gd name="T4" fmla="*/ 90 w 239"/>
                <a:gd name="T5" fmla="*/ 0 h 186"/>
                <a:gd name="T6" fmla="*/ 0 w 239"/>
                <a:gd name="T7" fmla="*/ 38 h 186"/>
                <a:gd name="T8" fmla="*/ 41 w 239"/>
                <a:gd name="T9" fmla="*/ 131 h 186"/>
                <a:gd name="T10" fmla="*/ 140 w 239"/>
                <a:gd name="T11" fmla="*/ 177 h 186"/>
                <a:gd name="T12" fmla="*/ 183 w 239"/>
                <a:gd name="T13" fmla="*/ 10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186">
                  <a:moveTo>
                    <a:pt x="183" y="104"/>
                  </a:moveTo>
                  <a:cubicBezTo>
                    <a:pt x="127" y="97"/>
                    <a:pt x="119" y="99"/>
                    <a:pt x="119" y="99"/>
                  </a:cubicBezTo>
                  <a:cubicBezTo>
                    <a:pt x="119" y="99"/>
                    <a:pt x="75" y="3"/>
                    <a:pt x="9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55" y="181"/>
                    <a:pt x="103" y="173"/>
                    <a:pt x="140" y="177"/>
                  </a:cubicBezTo>
                  <a:cubicBezTo>
                    <a:pt x="225" y="186"/>
                    <a:pt x="239" y="110"/>
                    <a:pt x="183" y="104"/>
                  </a:cubicBezTo>
                  <a:close/>
                </a:path>
              </a:pathLst>
            </a:custGeom>
            <a:solidFill>
              <a:srgbClr val="F2B5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ś1îďe">
              <a:extLst>
                <a:ext uri="{FF2B5EF4-FFF2-40B4-BE49-F238E27FC236}">
                  <a16:creationId xmlns:a16="http://schemas.microsoft.com/office/drawing/2014/main" id="{86B7D9CD-2AF6-FE25-8A10-81C7C4BC1475}"/>
                </a:ext>
              </a:extLst>
            </p:cNvPr>
            <p:cNvSpPr/>
            <p:nvPr/>
          </p:nvSpPr>
          <p:spPr bwMode="auto">
            <a:xfrm>
              <a:off x="4719638" y="5753100"/>
              <a:ext cx="1270000" cy="573088"/>
            </a:xfrm>
            <a:custGeom>
              <a:avLst/>
              <a:gdLst>
                <a:gd name="T0" fmla="*/ 141 w 409"/>
                <a:gd name="T1" fmla="*/ 72 h 185"/>
                <a:gd name="T2" fmla="*/ 343 w 409"/>
                <a:gd name="T3" fmla="*/ 33 h 185"/>
                <a:gd name="T4" fmla="*/ 376 w 409"/>
                <a:gd name="T5" fmla="*/ 84 h 185"/>
                <a:gd name="T6" fmla="*/ 210 w 409"/>
                <a:gd name="T7" fmla="*/ 154 h 185"/>
                <a:gd name="T8" fmla="*/ 29 w 409"/>
                <a:gd name="T9" fmla="*/ 181 h 185"/>
                <a:gd name="T10" fmla="*/ 0 w 409"/>
                <a:gd name="T11" fmla="*/ 67 h 185"/>
                <a:gd name="T12" fmla="*/ 141 w 409"/>
                <a:gd name="T13" fmla="*/ 7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185">
                  <a:moveTo>
                    <a:pt x="141" y="72"/>
                  </a:moveTo>
                  <a:cubicBezTo>
                    <a:pt x="211" y="76"/>
                    <a:pt x="307" y="66"/>
                    <a:pt x="343" y="33"/>
                  </a:cubicBezTo>
                  <a:cubicBezTo>
                    <a:pt x="379" y="0"/>
                    <a:pt x="409" y="58"/>
                    <a:pt x="376" y="84"/>
                  </a:cubicBezTo>
                  <a:cubicBezTo>
                    <a:pt x="344" y="111"/>
                    <a:pt x="274" y="147"/>
                    <a:pt x="210" y="154"/>
                  </a:cubicBezTo>
                  <a:cubicBezTo>
                    <a:pt x="146" y="161"/>
                    <a:pt x="55" y="185"/>
                    <a:pt x="29" y="18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70" y="68"/>
                    <a:pt x="141" y="72"/>
                  </a:cubicBezTo>
                  <a:close/>
                </a:path>
              </a:pathLst>
            </a:custGeom>
            <a:solidFill>
              <a:srgbClr val="F2B5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šļïḑê">
              <a:extLst>
                <a:ext uri="{FF2B5EF4-FFF2-40B4-BE49-F238E27FC236}">
                  <a16:creationId xmlns:a16="http://schemas.microsoft.com/office/drawing/2014/main" id="{3F7B6CF0-A4A8-CA28-2D2C-79B90D9085CC}"/>
                </a:ext>
              </a:extLst>
            </p:cNvPr>
            <p:cNvSpPr/>
            <p:nvPr/>
          </p:nvSpPr>
          <p:spPr bwMode="auto">
            <a:xfrm>
              <a:off x="3678238" y="5383213"/>
              <a:ext cx="2592388" cy="1049338"/>
            </a:xfrm>
            <a:custGeom>
              <a:avLst/>
              <a:gdLst>
                <a:gd name="T0" fmla="*/ 82 w 836"/>
                <a:gd name="T1" fmla="*/ 272 h 338"/>
                <a:gd name="T2" fmla="*/ 375 w 836"/>
                <a:gd name="T3" fmla="*/ 322 h 338"/>
                <a:gd name="T4" fmla="*/ 588 w 836"/>
                <a:gd name="T5" fmla="*/ 332 h 338"/>
                <a:gd name="T6" fmla="*/ 793 w 836"/>
                <a:gd name="T7" fmla="*/ 289 h 338"/>
                <a:gd name="T8" fmla="*/ 767 w 836"/>
                <a:gd name="T9" fmla="*/ 223 h 338"/>
                <a:gd name="T10" fmla="*/ 527 w 836"/>
                <a:gd name="T11" fmla="*/ 223 h 338"/>
                <a:gd name="T12" fmla="*/ 367 w 836"/>
                <a:gd name="T13" fmla="*/ 187 h 338"/>
                <a:gd name="T14" fmla="*/ 540 w 836"/>
                <a:gd name="T15" fmla="*/ 167 h 338"/>
                <a:gd name="T16" fmla="*/ 540 w 836"/>
                <a:gd name="T17" fmla="*/ 83 h 338"/>
                <a:gd name="T18" fmla="*/ 290 w 836"/>
                <a:gd name="T19" fmla="*/ 40 h 338"/>
                <a:gd name="T20" fmla="*/ 82 w 836"/>
                <a:gd name="T21" fmla="*/ 78 h 338"/>
                <a:gd name="T22" fmla="*/ 0 w 836"/>
                <a:gd name="T23" fmla="*/ 80 h 338"/>
                <a:gd name="T24" fmla="*/ 0 w 836"/>
                <a:gd name="T25" fmla="*/ 272 h 338"/>
                <a:gd name="T26" fmla="*/ 82 w 836"/>
                <a:gd name="T27" fmla="*/ 272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6" h="338">
                  <a:moveTo>
                    <a:pt x="82" y="272"/>
                  </a:moveTo>
                  <a:cubicBezTo>
                    <a:pt x="82" y="272"/>
                    <a:pt x="346" y="311"/>
                    <a:pt x="375" y="322"/>
                  </a:cubicBezTo>
                  <a:cubicBezTo>
                    <a:pt x="405" y="333"/>
                    <a:pt x="514" y="325"/>
                    <a:pt x="588" y="332"/>
                  </a:cubicBezTo>
                  <a:cubicBezTo>
                    <a:pt x="663" y="338"/>
                    <a:pt x="751" y="312"/>
                    <a:pt x="793" y="289"/>
                  </a:cubicBezTo>
                  <a:cubicBezTo>
                    <a:pt x="836" y="266"/>
                    <a:pt x="815" y="193"/>
                    <a:pt x="767" y="223"/>
                  </a:cubicBezTo>
                  <a:cubicBezTo>
                    <a:pt x="719" y="253"/>
                    <a:pt x="607" y="243"/>
                    <a:pt x="527" y="223"/>
                  </a:cubicBezTo>
                  <a:cubicBezTo>
                    <a:pt x="447" y="203"/>
                    <a:pt x="367" y="187"/>
                    <a:pt x="367" y="187"/>
                  </a:cubicBezTo>
                  <a:cubicBezTo>
                    <a:pt x="367" y="187"/>
                    <a:pt x="463" y="173"/>
                    <a:pt x="540" y="167"/>
                  </a:cubicBezTo>
                  <a:cubicBezTo>
                    <a:pt x="618" y="160"/>
                    <a:pt x="586" y="76"/>
                    <a:pt x="540" y="83"/>
                  </a:cubicBezTo>
                  <a:cubicBezTo>
                    <a:pt x="495" y="89"/>
                    <a:pt x="402" y="80"/>
                    <a:pt x="290" y="40"/>
                  </a:cubicBezTo>
                  <a:cubicBezTo>
                    <a:pt x="178" y="0"/>
                    <a:pt x="82" y="78"/>
                    <a:pt x="82" y="7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272"/>
                    <a:pt x="0" y="272"/>
                    <a:pt x="0" y="272"/>
                  </a:cubicBezTo>
                  <a:lnTo>
                    <a:pt x="82" y="272"/>
                  </a:lnTo>
                  <a:close/>
                </a:path>
              </a:pathLst>
            </a:custGeom>
            <a:solidFill>
              <a:srgbClr val="FFC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ṩļîḑe">
              <a:extLst>
                <a:ext uri="{FF2B5EF4-FFF2-40B4-BE49-F238E27FC236}">
                  <a16:creationId xmlns:a16="http://schemas.microsoft.com/office/drawing/2014/main" id="{DEA2F883-6907-81B0-8F82-7C471BB5AAF9}"/>
                </a:ext>
              </a:extLst>
            </p:cNvPr>
            <p:cNvSpPr/>
            <p:nvPr/>
          </p:nvSpPr>
          <p:spPr bwMode="auto">
            <a:xfrm>
              <a:off x="4725988" y="1016000"/>
              <a:ext cx="2681288" cy="2371725"/>
            </a:xfrm>
            <a:custGeom>
              <a:avLst/>
              <a:gdLst>
                <a:gd name="T0" fmla="*/ 856 w 864"/>
                <a:gd name="T1" fmla="*/ 413 h 764"/>
                <a:gd name="T2" fmla="*/ 650 w 864"/>
                <a:gd name="T3" fmla="*/ 747 h 764"/>
                <a:gd name="T4" fmla="*/ 612 w 864"/>
                <a:gd name="T5" fmla="*/ 756 h 764"/>
                <a:gd name="T6" fmla="*/ 17 w 864"/>
                <a:gd name="T7" fmla="*/ 388 h 764"/>
                <a:gd name="T8" fmla="*/ 8 w 864"/>
                <a:gd name="T9" fmla="*/ 351 h 764"/>
                <a:gd name="T10" fmla="*/ 214 w 864"/>
                <a:gd name="T11" fmla="*/ 17 h 764"/>
                <a:gd name="T12" fmla="*/ 252 w 864"/>
                <a:gd name="T13" fmla="*/ 8 h 764"/>
                <a:gd name="T14" fmla="*/ 847 w 864"/>
                <a:gd name="T15" fmla="*/ 375 h 764"/>
                <a:gd name="T16" fmla="*/ 856 w 864"/>
                <a:gd name="T17" fmla="*/ 41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4" h="764">
                  <a:moveTo>
                    <a:pt x="856" y="413"/>
                  </a:moveTo>
                  <a:cubicBezTo>
                    <a:pt x="650" y="747"/>
                    <a:pt x="650" y="747"/>
                    <a:pt x="650" y="747"/>
                  </a:cubicBezTo>
                  <a:cubicBezTo>
                    <a:pt x="642" y="760"/>
                    <a:pt x="625" y="764"/>
                    <a:pt x="612" y="756"/>
                  </a:cubicBezTo>
                  <a:cubicBezTo>
                    <a:pt x="17" y="388"/>
                    <a:pt x="17" y="388"/>
                    <a:pt x="17" y="388"/>
                  </a:cubicBezTo>
                  <a:cubicBezTo>
                    <a:pt x="4" y="380"/>
                    <a:pt x="0" y="363"/>
                    <a:pt x="8" y="351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22" y="4"/>
                    <a:pt x="239" y="0"/>
                    <a:pt x="252" y="8"/>
                  </a:cubicBezTo>
                  <a:cubicBezTo>
                    <a:pt x="847" y="375"/>
                    <a:pt x="847" y="375"/>
                    <a:pt x="847" y="375"/>
                  </a:cubicBezTo>
                  <a:cubicBezTo>
                    <a:pt x="860" y="383"/>
                    <a:pt x="864" y="400"/>
                    <a:pt x="856" y="413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ṧļïďê">
              <a:extLst>
                <a:ext uri="{FF2B5EF4-FFF2-40B4-BE49-F238E27FC236}">
                  <a16:creationId xmlns:a16="http://schemas.microsoft.com/office/drawing/2014/main" id="{92EDA342-36F9-C517-B2D6-E6E7C24DB32E}"/>
                </a:ext>
              </a:extLst>
            </p:cNvPr>
            <p:cNvSpPr/>
            <p:nvPr/>
          </p:nvSpPr>
          <p:spPr bwMode="auto">
            <a:xfrm>
              <a:off x="6630988" y="2179638"/>
              <a:ext cx="800100" cy="1220788"/>
            </a:xfrm>
            <a:custGeom>
              <a:avLst/>
              <a:gdLst>
                <a:gd name="T0" fmla="*/ 241 w 258"/>
                <a:gd name="T1" fmla="*/ 5 h 393"/>
                <a:gd name="T2" fmla="*/ 233 w 258"/>
                <a:gd name="T3" fmla="*/ 0 h 393"/>
                <a:gd name="T4" fmla="*/ 242 w 258"/>
                <a:gd name="T5" fmla="*/ 38 h 393"/>
                <a:gd name="T6" fmla="*/ 36 w 258"/>
                <a:gd name="T7" fmla="*/ 372 h 393"/>
                <a:gd name="T8" fmla="*/ 0 w 258"/>
                <a:gd name="T9" fmla="*/ 382 h 393"/>
                <a:gd name="T10" fmla="*/ 7 w 258"/>
                <a:gd name="T11" fmla="*/ 385 h 393"/>
                <a:gd name="T12" fmla="*/ 44 w 258"/>
                <a:gd name="T13" fmla="*/ 376 h 393"/>
                <a:gd name="T14" fmla="*/ 250 w 258"/>
                <a:gd name="T15" fmla="*/ 43 h 393"/>
                <a:gd name="T16" fmla="*/ 241 w 258"/>
                <a:gd name="T17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393">
                  <a:moveTo>
                    <a:pt x="241" y="5"/>
                  </a:moveTo>
                  <a:cubicBezTo>
                    <a:pt x="233" y="0"/>
                    <a:pt x="233" y="0"/>
                    <a:pt x="233" y="0"/>
                  </a:cubicBezTo>
                  <a:cubicBezTo>
                    <a:pt x="246" y="8"/>
                    <a:pt x="250" y="25"/>
                    <a:pt x="242" y="38"/>
                  </a:cubicBezTo>
                  <a:cubicBezTo>
                    <a:pt x="36" y="372"/>
                    <a:pt x="36" y="372"/>
                    <a:pt x="36" y="372"/>
                  </a:cubicBezTo>
                  <a:cubicBezTo>
                    <a:pt x="29" y="384"/>
                    <a:pt x="13" y="388"/>
                    <a:pt x="0" y="382"/>
                  </a:cubicBezTo>
                  <a:cubicBezTo>
                    <a:pt x="7" y="385"/>
                    <a:pt x="7" y="385"/>
                    <a:pt x="7" y="385"/>
                  </a:cubicBezTo>
                  <a:cubicBezTo>
                    <a:pt x="19" y="393"/>
                    <a:pt x="36" y="389"/>
                    <a:pt x="44" y="376"/>
                  </a:cubicBezTo>
                  <a:cubicBezTo>
                    <a:pt x="250" y="43"/>
                    <a:pt x="250" y="43"/>
                    <a:pt x="250" y="43"/>
                  </a:cubicBezTo>
                  <a:cubicBezTo>
                    <a:pt x="258" y="30"/>
                    <a:pt x="254" y="13"/>
                    <a:pt x="241" y="5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ṩḻíḍè">
              <a:extLst>
                <a:ext uri="{FF2B5EF4-FFF2-40B4-BE49-F238E27FC236}">
                  <a16:creationId xmlns:a16="http://schemas.microsoft.com/office/drawing/2014/main" id="{C8711DCC-ED3A-F9AB-7080-F7644ECB8AFD}"/>
                </a:ext>
              </a:extLst>
            </p:cNvPr>
            <p:cNvSpPr/>
            <p:nvPr/>
          </p:nvSpPr>
          <p:spPr bwMode="auto">
            <a:xfrm>
              <a:off x="4975226" y="1223963"/>
              <a:ext cx="2055813" cy="1874838"/>
            </a:xfrm>
            <a:custGeom>
              <a:avLst/>
              <a:gdLst>
                <a:gd name="T0" fmla="*/ 1295 w 1295"/>
                <a:gd name="T1" fmla="*/ 563 h 1181"/>
                <a:gd name="T2" fmla="*/ 914 w 1295"/>
                <a:gd name="T3" fmla="*/ 1181 h 1181"/>
                <a:gd name="T4" fmla="*/ 0 w 1295"/>
                <a:gd name="T5" fmla="*/ 618 h 1181"/>
                <a:gd name="T6" fmla="*/ 381 w 1295"/>
                <a:gd name="T7" fmla="*/ 0 h 1181"/>
                <a:gd name="T8" fmla="*/ 1295 w 1295"/>
                <a:gd name="T9" fmla="*/ 563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1181">
                  <a:moveTo>
                    <a:pt x="1295" y="563"/>
                  </a:moveTo>
                  <a:lnTo>
                    <a:pt x="914" y="1181"/>
                  </a:lnTo>
                  <a:lnTo>
                    <a:pt x="0" y="618"/>
                  </a:lnTo>
                  <a:lnTo>
                    <a:pt x="381" y="0"/>
                  </a:lnTo>
                  <a:lnTo>
                    <a:pt x="1295" y="563"/>
                  </a:lnTo>
                  <a:close/>
                </a:path>
              </a:pathLst>
            </a:custGeom>
            <a:solidFill>
              <a:srgbClr val="005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sḻîḋe">
              <a:extLst>
                <a:ext uri="{FF2B5EF4-FFF2-40B4-BE49-F238E27FC236}">
                  <a16:creationId xmlns:a16="http://schemas.microsoft.com/office/drawing/2014/main" id="{4360C0AC-1116-50B0-19C1-8F3D097FDD88}"/>
                </a:ext>
              </a:extLst>
            </p:cNvPr>
            <p:cNvSpPr/>
            <p:nvPr/>
          </p:nvSpPr>
          <p:spPr bwMode="auto">
            <a:xfrm>
              <a:off x="5021263" y="1268413"/>
              <a:ext cx="1963738" cy="1787525"/>
            </a:xfrm>
            <a:custGeom>
              <a:avLst/>
              <a:gdLst>
                <a:gd name="T0" fmla="*/ 1237 w 1237"/>
                <a:gd name="T1" fmla="*/ 541 h 1126"/>
                <a:gd name="T2" fmla="*/ 875 w 1237"/>
                <a:gd name="T3" fmla="*/ 1126 h 1126"/>
                <a:gd name="T4" fmla="*/ 0 w 1237"/>
                <a:gd name="T5" fmla="*/ 584 h 1126"/>
                <a:gd name="T6" fmla="*/ 361 w 1237"/>
                <a:gd name="T7" fmla="*/ 0 h 1126"/>
                <a:gd name="T8" fmla="*/ 1237 w 1237"/>
                <a:gd name="T9" fmla="*/ 541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7" h="1126">
                  <a:moveTo>
                    <a:pt x="1237" y="541"/>
                  </a:moveTo>
                  <a:lnTo>
                    <a:pt x="875" y="1126"/>
                  </a:lnTo>
                  <a:lnTo>
                    <a:pt x="0" y="584"/>
                  </a:lnTo>
                  <a:lnTo>
                    <a:pt x="361" y="0"/>
                  </a:lnTo>
                  <a:lnTo>
                    <a:pt x="1237" y="541"/>
                  </a:lnTo>
                  <a:close/>
                </a:path>
              </a:pathLst>
            </a:custGeom>
            <a:solidFill>
              <a:srgbClr val="006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ṣḷiḑê">
              <a:extLst>
                <a:ext uri="{FF2B5EF4-FFF2-40B4-BE49-F238E27FC236}">
                  <a16:creationId xmlns:a16="http://schemas.microsoft.com/office/drawing/2014/main" id="{B945F261-9213-38E2-6CD8-D8753C727B68}"/>
                </a:ext>
              </a:extLst>
            </p:cNvPr>
            <p:cNvSpPr/>
            <p:nvPr/>
          </p:nvSpPr>
          <p:spPr bwMode="auto">
            <a:xfrm>
              <a:off x="6745288" y="2549525"/>
              <a:ext cx="311150" cy="334963"/>
            </a:xfrm>
            <a:custGeom>
              <a:avLst/>
              <a:gdLst>
                <a:gd name="T0" fmla="*/ 196 w 196"/>
                <a:gd name="T1" fmla="*/ 65 h 211"/>
                <a:gd name="T2" fmla="*/ 106 w 196"/>
                <a:gd name="T3" fmla="*/ 211 h 211"/>
                <a:gd name="T4" fmla="*/ 0 w 196"/>
                <a:gd name="T5" fmla="*/ 147 h 211"/>
                <a:gd name="T6" fmla="*/ 92 w 196"/>
                <a:gd name="T7" fmla="*/ 0 h 211"/>
                <a:gd name="T8" fmla="*/ 196 w 196"/>
                <a:gd name="T9" fmla="*/ 6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211">
                  <a:moveTo>
                    <a:pt x="196" y="65"/>
                  </a:moveTo>
                  <a:lnTo>
                    <a:pt x="106" y="211"/>
                  </a:lnTo>
                  <a:lnTo>
                    <a:pt x="0" y="147"/>
                  </a:lnTo>
                  <a:lnTo>
                    <a:pt x="92" y="0"/>
                  </a:lnTo>
                  <a:lnTo>
                    <a:pt x="196" y="65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ṧḷîdè">
              <a:extLst>
                <a:ext uri="{FF2B5EF4-FFF2-40B4-BE49-F238E27FC236}">
                  <a16:creationId xmlns:a16="http://schemas.microsoft.com/office/drawing/2014/main" id="{D90C1AE9-7118-BB75-2427-3C7CD13ED02F}"/>
                </a:ext>
              </a:extLst>
            </p:cNvPr>
            <p:cNvSpPr/>
            <p:nvPr/>
          </p:nvSpPr>
          <p:spPr bwMode="auto">
            <a:xfrm>
              <a:off x="6734176" y="2533650"/>
              <a:ext cx="338138" cy="363538"/>
            </a:xfrm>
            <a:custGeom>
              <a:avLst/>
              <a:gdLst>
                <a:gd name="T0" fmla="*/ 58 w 109"/>
                <a:gd name="T1" fmla="*/ 117 h 117"/>
                <a:gd name="T2" fmla="*/ 56 w 109"/>
                <a:gd name="T3" fmla="*/ 117 h 117"/>
                <a:gd name="T4" fmla="*/ 2 w 109"/>
                <a:gd name="T5" fmla="*/ 84 h 117"/>
                <a:gd name="T6" fmla="*/ 1 w 109"/>
                <a:gd name="T7" fmla="*/ 81 h 117"/>
                <a:gd name="T8" fmla="*/ 1 w 109"/>
                <a:gd name="T9" fmla="*/ 78 h 117"/>
                <a:gd name="T10" fmla="*/ 48 w 109"/>
                <a:gd name="T11" fmla="*/ 3 h 117"/>
                <a:gd name="T12" fmla="*/ 53 w 109"/>
                <a:gd name="T13" fmla="*/ 1 h 117"/>
                <a:gd name="T14" fmla="*/ 107 w 109"/>
                <a:gd name="T15" fmla="*/ 34 h 117"/>
                <a:gd name="T16" fmla="*/ 108 w 109"/>
                <a:gd name="T17" fmla="*/ 40 h 117"/>
                <a:gd name="T18" fmla="*/ 61 w 109"/>
                <a:gd name="T19" fmla="*/ 115 h 117"/>
                <a:gd name="T20" fmla="*/ 58 w 109"/>
                <a:gd name="T21" fmla="*/ 117 h 117"/>
                <a:gd name="T22" fmla="*/ 10 w 109"/>
                <a:gd name="T23" fmla="*/ 79 h 117"/>
                <a:gd name="T24" fmla="*/ 57 w 109"/>
                <a:gd name="T25" fmla="*/ 108 h 117"/>
                <a:gd name="T26" fmla="*/ 99 w 109"/>
                <a:gd name="T27" fmla="*/ 39 h 117"/>
                <a:gd name="T28" fmla="*/ 52 w 109"/>
                <a:gd name="T29" fmla="*/ 10 h 117"/>
                <a:gd name="T30" fmla="*/ 10 w 109"/>
                <a:gd name="T31" fmla="*/ 7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17">
                  <a:moveTo>
                    <a:pt x="58" y="117"/>
                  </a:moveTo>
                  <a:cubicBezTo>
                    <a:pt x="57" y="117"/>
                    <a:pt x="56" y="117"/>
                    <a:pt x="56" y="117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1" y="82"/>
                    <a:pt x="1" y="81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1"/>
                    <a:pt x="51" y="0"/>
                    <a:pt x="53" y="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6"/>
                    <a:pt x="109" y="38"/>
                    <a:pt x="108" y="40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61" y="117"/>
                    <a:pt x="59" y="117"/>
                    <a:pt x="58" y="117"/>
                  </a:cubicBezTo>
                  <a:close/>
                  <a:moveTo>
                    <a:pt x="10" y="79"/>
                  </a:moveTo>
                  <a:cubicBezTo>
                    <a:pt x="57" y="108"/>
                    <a:pt x="57" y="108"/>
                    <a:pt x="57" y="108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52" y="10"/>
                    <a:pt x="52" y="10"/>
                    <a:pt x="52" y="10"/>
                  </a:cubicBezTo>
                  <a:lnTo>
                    <a:pt x="10" y="79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ŝļîḍé">
              <a:extLst>
                <a:ext uri="{FF2B5EF4-FFF2-40B4-BE49-F238E27FC236}">
                  <a16:creationId xmlns:a16="http://schemas.microsoft.com/office/drawing/2014/main" id="{275F402F-CA54-553A-A367-73B75389F3CB}"/>
                </a:ext>
              </a:extLst>
            </p:cNvPr>
            <p:cNvSpPr/>
            <p:nvPr/>
          </p:nvSpPr>
          <p:spPr bwMode="auto">
            <a:xfrm>
              <a:off x="5126038" y="1339850"/>
              <a:ext cx="1790700" cy="1606550"/>
            </a:xfrm>
            <a:custGeom>
              <a:avLst/>
              <a:gdLst>
                <a:gd name="T0" fmla="*/ 1128 w 1128"/>
                <a:gd name="T1" fmla="*/ 565 h 1012"/>
                <a:gd name="T2" fmla="*/ 551 w 1128"/>
                <a:gd name="T3" fmla="*/ 473 h 1012"/>
                <a:gd name="T4" fmla="*/ 977 w 1128"/>
                <a:gd name="T5" fmla="*/ 377 h 1012"/>
                <a:gd name="T6" fmla="*/ 944 w 1128"/>
                <a:gd name="T7" fmla="*/ 355 h 1012"/>
                <a:gd name="T8" fmla="*/ 546 w 1128"/>
                <a:gd name="T9" fmla="*/ 445 h 1012"/>
                <a:gd name="T10" fmla="*/ 801 w 1128"/>
                <a:gd name="T11" fmla="*/ 267 h 1012"/>
                <a:gd name="T12" fmla="*/ 776 w 1128"/>
                <a:gd name="T13" fmla="*/ 252 h 1012"/>
                <a:gd name="T14" fmla="*/ 530 w 1128"/>
                <a:gd name="T15" fmla="*/ 424 h 1012"/>
                <a:gd name="T16" fmla="*/ 676 w 1128"/>
                <a:gd name="T17" fmla="*/ 191 h 1012"/>
                <a:gd name="T18" fmla="*/ 653 w 1128"/>
                <a:gd name="T19" fmla="*/ 175 h 1012"/>
                <a:gd name="T20" fmla="*/ 506 w 1128"/>
                <a:gd name="T21" fmla="*/ 408 h 1012"/>
                <a:gd name="T22" fmla="*/ 567 w 1128"/>
                <a:gd name="T23" fmla="*/ 123 h 1012"/>
                <a:gd name="T24" fmla="*/ 542 w 1128"/>
                <a:gd name="T25" fmla="*/ 107 h 1012"/>
                <a:gd name="T26" fmla="*/ 479 w 1128"/>
                <a:gd name="T27" fmla="*/ 404 h 1012"/>
                <a:gd name="T28" fmla="*/ 401 w 1128"/>
                <a:gd name="T29" fmla="*/ 19 h 1012"/>
                <a:gd name="T30" fmla="*/ 368 w 1128"/>
                <a:gd name="T31" fmla="*/ 0 h 1012"/>
                <a:gd name="T32" fmla="*/ 452 w 1128"/>
                <a:gd name="T33" fmla="*/ 410 h 1012"/>
                <a:gd name="T34" fmla="*/ 219 w 1128"/>
                <a:gd name="T35" fmla="*/ 76 h 1012"/>
                <a:gd name="T36" fmla="*/ 204 w 1128"/>
                <a:gd name="T37" fmla="*/ 103 h 1012"/>
                <a:gd name="T38" fmla="*/ 430 w 1128"/>
                <a:gd name="T39" fmla="*/ 426 h 1012"/>
                <a:gd name="T40" fmla="*/ 123 w 1128"/>
                <a:gd name="T41" fmla="*/ 230 h 1012"/>
                <a:gd name="T42" fmla="*/ 110 w 1128"/>
                <a:gd name="T43" fmla="*/ 256 h 1012"/>
                <a:gd name="T44" fmla="*/ 415 w 1128"/>
                <a:gd name="T45" fmla="*/ 449 h 1012"/>
                <a:gd name="T46" fmla="*/ 30 w 1128"/>
                <a:gd name="T47" fmla="*/ 383 h 1012"/>
                <a:gd name="T48" fmla="*/ 14 w 1128"/>
                <a:gd name="T49" fmla="*/ 408 h 1012"/>
                <a:gd name="T50" fmla="*/ 411 w 1128"/>
                <a:gd name="T51" fmla="*/ 477 h 1012"/>
                <a:gd name="T52" fmla="*/ 0 w 1128"/>
                <a:gd name="T53" fmla="*/ 582 h 1012"/>
                <a:gd name="T54" fmla="*/ 34 w 1128"/>
                <a:gd name="T55" fmla="*/ 602 h 1012"/>
                <a:gd name="T56" fmla="*/ 417 w 1128"/>
                <a:gd name="T57" fmla="*/ 502 h 1012"/>
                <a:gd name="T58" fmla="*/ 161 w 1128"/>
                <a:gd name="T59" fmla="*/ 680 h 1012"/>
                <a:gd name="T60" fmla="*/ 186 w 1128"/>
                <a:gd name="T61" fmla="*/ 696 h 1012"/>
                <a:gd name="T62" fmla="*/ 432 w 1128"/>
                <a:gd name="T63" fmla="*/ 525 h 1012"/>
                <a:gd name="T64" fmla="*/ 291 w 1128"/>
                <a:gd name="T65" fmla="*/ 762 h 1012"/>
                <a:gd name="T66" fmla="*/ 315 w 1128"/>
                <a:gd name="T67" fmla="*/ 776 h 1012"/>
                <a:gd name="T68" fmla="*/ 456 w 1128"/>
                <a:gd name="T69" fmla="*/ 541 h 1012"/>
                <a:gd name="T70" fmla="*/ 413 w 1128"/>
                <a:gd name="T71" fmla="*/ 836 h 1012"/>
                <a:gd name="T72" fmla="*/ 438 w 1128"/>
                <a:gd name="T73" fmla="*/ 852 h 1012"/>
                <a:gd name="T74" fmla="*/ 483 w 1128"/>
                <a:gd name="T75" fmla="*/ 545 h 1012"/>
                <a:gd name="T76" fmla="*/ 565 w 1128"/>
                <a:gd name="T77" fmla="*/ 930 h 1012"/>
                <a:gd name="T78" fmla="*/ 596 w 1128"/>
                <a:gd name="T79" fmla="*/ 950 h 1012"/>
                <a:gd name="T80" fmla="*/ 510 w 1128"/>
                <a:gd name="T81" fmla="*/ 539 h 1012"/>
                <a:gd name="T82" fmla="*/ 852 w 1128"/>
                <a:gd name="T83" fmla="*/ 1012 h 1012"/>
                <a:gd name="T84" fmla="*/ 868 w 1128"/>
                <a:gd name="T85" fmla="*/ 987 h 1012"/>
                <a:gd name="T86" fmla="*/ 532 w 1128"/>
                <a:gd name="T87" fmla="*/ 523 h 1012"/>
                <a:gd name="T88" fmla="*/ 983 w 1128"/>
                <a:gd name="T89" fmla="*/ 799 h 1012"/>
                <a:gd name="T90" fmla="*/ 997 w 1128"/>
                <a:gd name="T91" fmla="*/ 776 h 1012"/>
                <a:gd name="T92" fmla="*/ 547 w 1128"/>
                <a:gd name="T93" fmla="*/ 500 h 1012"/>
                <a:gd name="T94" fmla="*/ 1112 w 1128"/>
                <a:gd name="T95" fmla="*/ 590 h 1012"/>
                <a:gd name="T96" fmla="*/ 1128 w 1128"/>
                <a:gd name="T97" fmla="*/ 565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8" h="1012">
                  <a:moveTo>
                    <a:pt x="1128" y="565"/>
                  </a:moveTo>
                  <a:lnTo>
                    <a:pt x="551" y="473"/>
                  </a:lnTo>
                  <a:lnTo>
                    <a:pt x="977" y="377"/>
                  </a:lnTo>
                  <a:lnTo>
                    <a:pt x="944" y="355"/>
                  </a:lnTo>
                  <a:lnTo>
                    <a:pt x="546" y="445"/>
                  </a:lnTo>
                  <a:lnTo>
                    <a:pt x="801" y="267"/>
                  </a:lnTo>
                  <a:lnTo>
                    <a:pt x="776" y="252"/>
                  </a:lnTo>
                  <a:lnTo>
                    <a:pt x="530" y="424"/>
                  </a:lnTo>
                  <a:lnTo>
                    <a:pt x="676" y="191"/>
                  </a:lnTo>
                  <a:lnTo>
                    <a:pt x="653" y="175"/>
                  </a:lnTo>
                  <a:lnTo>
                    <a:pt x="506" y="408"/>
                  </a:lnTo>
                  <a:lnTo>
                    <a:pt x="567" y="123"/>
                  </a:lnTo>
                  <a:lnTo>
                    <a:pt x="542" y="107"/>
                  </a:lnTo>
                  <a:lnTo>
                    <a:pt x="479" y="404"/>
                  </a:lnTo>
                  <a:lnTo>
                    <a:pt x="401" y="19"/>
                  </a:lnTo>
                  <a:lnTo>
                    <a:pt x="368" y="0"/>
                  </a:lnTo>
                  <a:lnTo>
                    <a:pt x="452" y="410"/>
                  </a:lnTo>
                  <a:lnTo>
                    <a:pt x="219" y="76"/>
                  </a:lnTo>
                  <a:lnTo>
                    <a:pt x="204" y="103"/>
                  </a:lnTo>
                  <a:lnTo>
                    <a:pt x="430" y="426"/>
                  </a:lnTo>
                  <a:lnTo>
                    <a:pt x="123" y="230"/>
                  </a:lnTo>
                  <a:lnTo>
                    <a:pt x="110" y="256"/>
                  </a:lnTo>
                  <a:lnTo>
                    <a:pt x="415" y="449"/>
                  </a:lnTo>
                  <a:lnTo>
                    <a:pt x="30" y="383"/>
                  </a:lnTo>
                  <a:lnTo>
                    <a:pt x="14" y="408"/>
                  </a:lnTo>
                  <a:lnTo>
                    <a:pt x="411" y="477"/>
                  </a:lnTo>
                  <a:lnTo>
                    <a:pt x="0" y="582"/>
                  </a:lnTo>
                  <a:lnTo>
                    <a:pt x="34" y="602"/>
                  </a:lnTo>
                  <a:lnTo>
                    <a:pt x="417" y="502"/>
                  </a:lnTo>
                  <a:lnTo>
                    <a:pt x="161" y="680"/>
                  </a:lnTo>
                  <a:lnTo>
                    <a:pt x="186" y="696"/>
                  </a:lnTo>
                  <a:lnTo>
                    <a:pt x="432" y="525"/>
                  </a:lnTo>
                  <a:lnTo>
                    <a:pt x="291" y="762"/>
                  </a:lnTo>
                  <a:lnTo>
                    <a:pt x="315" y="776"/>
                  </a:lnTo>
                  <a:lnTo>
                    <a:pt x="456" y="541"/>
                  </a:lnTo>
                  <a:lnTo>
                    <a:pt x="413" y="836"/>
                  </a:lnTo>
                  <a:lnTo>
                    <a:pt x="438" y="852"/>
                  </a:lnTo>
                  <a:lnTo>
                    <a:pt x="483" y="545"/>
                  </a:lnTo>
                  <a:lnTo>
                    <a:pt x="565" y="930"/>
                  </a:lnTo>
                  <a:lnTo>
                    <a:pt x="596" y="950"/>
                  </a:lnTo>
                  <a:lnTo>
                    <a:pt x="510" y="539"/>
                  </a:lnTo>
                  <a:lnTo>
                    <a:pt x="852" y="1012"/>
                  </a:lnTo>
                  <a:lnTo>
                    <a:pt x="868" y="987"/>
                  </a:lnTo>
                  <a:lnTo>
                    <a:pt x="532" y="523"/>
                  </a:lnTo>
                  <a:lnTo>
                    <a:pt x="983" y="799"/>
                  </a:lnTo>
                  <a:lnTo>
                    <a:pt x="997" y="776"/>
                  </a:lnTo>
                  <a:lnTo>
                    <a:pt x="547" y="500"/>
                  </a:lnTo>
                  <a:lnTo>
                    <a:pt x="1112" y="590"/>
                  </a:lnTo>
                  <a:lnTo>
                    <a:pt x="1128" y="565"/>
                  </a:lnTo>
                  <a:close/>
                </a:path>
              </a:pathLst>
            </a:custGeom>
            <a:solidFill>
              <a:srgbClr val="027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ṣľíḍè">
              <a:extLst>
                <a:ext uri="{FF2B5EF4-FFF2-40B4-BE49-F238E27FC236}">
                  <a16:creationId xmlns:a16="http://schemas.microsoft.com/office/drawing/2014/main" id="{4E7BA0D7-5428-2D32-F4E4-57876885479B}"/>
                </a:ext>
              </a:extLst>
            </p:cNvPr>
            <p:cNvSpPr/>
            <p:nvPr/>
          </p:nvSpPr>
          <p:spPr bwMode="auto">
            <a:xfrm>
              <a:off x="6280151" y="2168525"/>
              <a:ext cx="487363" cy="631825"/>
            </a:xfrm>
            <a:custGeom>
              <a:avLst/>
              <a:gdLst>
                <a:gd name="T0" fmla="*/ 154 w 157"/>
                <a:gd name="T1" fmla="*/ 39 h 204"/>
                <a:gd name="T2" fmla="*/ 57 w 157"/>
                <a:gd name="T3" fmla="*/ 198 h 204"/>
                <a:gd name="T4" fmla="*/ 42 w 157"/>
                <a:gd name="T5" fmla="*/ 201 h 204"/>
                <a:gd name="T6" fmla="*/ 7 w 157"/>
                <a:gd name="T7" fmla="*/ 179 h 204"/>
                <a:gd name="T8" fmla="*/ 3 w 157"/>
                <a:gd name="T9" fmla="*/ 165 h 204"/>
                <a:gd name="T10" fmla="*/ 101 w 157"/>
                <a:gd name="T11" fmla="*/ 6 h 204"/>
                <a:gd name="T12" fmla="*/ 116 w 157"/>
                <a:gd name="T13" fmla="*/ 3 h 204"/>
                <a:gd name="T14" fmla="*/ 151 w 157"/>
                <a:gd name="T15" fmla="*/ 25 h 204"/>
                <a:gd name="T16" fmla="*/ 154 w 157"/>
                <a:gd name="T17" fmla="*/ 3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04">
                  <a:moveTo>
                    <a:pt x="154" y="39"/>
                  </a:moveTo>
                  <a:cubicBezTo>
                    <a:pt x="57" y="198"/>
                    <a:pt x="57" y="198"/>
                    <a:pt x="57" y="198"/>
                  </a:cubicBezTo>
                  <a:cubicBezTo>
                    <a:pt x="54" y="203"/>
                    <a:pt x="47" y="204"/>
                    <a:pt x="42" y="201"/>
                  </a:cubicBezTo>
                  <a:cubicBezTo>
                    <a:pt x="7" y="179"/>
                    <a:pt x="7" y="179"/>
                    <a:pt x="7" y="179"/>
                  </a:cubicBezTo>
                  <a:cubicBezTo>
                    <a:pt x="2" y="176"/>
                    <a:pt x="0" y="170"/>
                    <a:pt x="3" y="16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4" y="1"/>
                    <a:pt x="111" y="0"/>
                    <a:pt x="116" y="3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6" y="28"/>
                    <a:pt x="157" y="34"/>
                    <a:pt x="154" y="39"/>
                  </a:cubicBezTo>
                  <a:close/>
                </a:path>
              </a:pathLst>
            </a:cu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sľídè">
              <a:extLst>
                <a:ext uri="{FF2B5EF4-FFF2-40B4-BE49-F238E27FC236}">
                  <a16:creationId xmlns:a16="http://schemas.microsoft.com/office/drawing/2014/main" id="{DB1C28B0-9640-5403-BFCE-7D4A97CD198A}"/>
                </a:ext>
              </a:extLst>
            </p:cNvPr>
            <p:cNvSpPr/>
            <p:nvPr/>
          </p:nvSpPr>
          <p:spPr bwMode="auto">
            <a:xfrm>
              <a:off x="6413501" y="2189163"/>
              <a:ext cx="376238" cy="623888"/>
            </a:xfrm>
            <a:custGeom>
              <a:avLst/>
              <a:gdLst>
                <a:gd name="T0" fmla="*/ 115 w 121"/>
                <a:gd name="T1" fmla="*/ 22 h 201"/>
                <a:gd name="T2" fmla="*/ 80 w 121"/>
                <a:gd name="T3" fmla="*/ 0 h 201"/>
                <a:gd name="T4" fmla="*/ 79 w 121"/>
                <a:gd name="T5" fmla="*/ 0 h 201"/>
                <a:gd name="T6" fmla="*/ 108 w 121"/>
                <a:gd name="T7" fmla="*/ 18 h 201"/>
                <a:gd name="T8" fmla="*/ 111 w 121"/>
                <a:gd name="T9" fmla="*/ 32 h 201"/>
                <a:gd name="T10" fmla="*/ 14 w 121"/>
                <a:gd name="T11" fmla="*/ 191 h 201"/>
                <a:gd name="T12" fmla="*/ 0 w 121"/>
                <a:gd name="T13" fmla="*/ 194 h 201"/>
                <a:gd name="T14" fmla="*/ 6 w 121"/>
                <a:gd name="T15" fmla="*/ 198 h 201"/>
                <a:gd name="T16" fmla="*/ 21 w 121"/>
                <a:gd name="T17" fmla="*/ 195 h 201"/>
                <a:gd name="T18" fmla="*/ 118 w 121"/>
                <a:gd name="T19" fmla="*/ 37 h 201"/>
                <a:gd name="T20" fmla="*/ 115 w 121"/>
                <a:gd name="T21" fmla="*/ 2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201">
                  <a:moveTo>
                    <a:pt x="115" y="22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13" y="21"/>
                    <a:pt x="114" y="27"/>
                    <a:pt x="111" y="32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1" y="195"/>
                    <a:pt x="5" y="197"/>
                    <a:pt x="0" y="194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11" y="201"/>
                    <a:pt x="17" y="200"/>
                    <a:pt x="21" y="195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1" y="31"/>
                    <a:pt x="120" y="25"/>
                    <a:pt x="115" y="22"/>
                  </a:cubicBezTo>
                  <a:close/>
                </a:path>
              </a:pathLst>
            </a:custGeom>
            <a:solidFill>
              <a:srgbClr val="039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ṩ1îde">
              <a:extLst>
                <a:ext uri="{FF2B5EF4-FFF2-40B4-BE49-F238E27FC236}">
                  <a16:creationId xmlns:a16="http://schemas.microsoft.com/office/drawing/2014/main" id="{02C09415-0FCD-3CFE-EFDC-0B3A2B6FCAA3}"/>
                </a:ext>
              </a:extLst>
            </p:cNvPr>
            <p:cNvSpPr/>
            <p:nvPr/>
          </p:nvSpPr>
          <p:spPr bwMode="auto">
            <a:xfrm>
              <a:off x="5086351" y="1522413"/>
              <a:ext cx="173038" cy="254000"/>
            </a:xfrm>
            <a:custGeom>
              <a:avLst/>
              <a:gdLst>
                <a:gd name="T0" fmla="*/ 109 w 109"/>
                <a:gd name="T1" fmla="*/ 12 h 160"/>
                <a:gd name="T2" fmla="*/ 18 w 109"/>
                <a:gd name="T3" fmla="*/ 160 h 160"/>
                <a:gd name="T4" fmla="*/ 0 w 109"/>
                <a:gd name="T5" fmla="*/ 148 h 160"/>
                <a:gd name="T6" fmla="*/ 90 w 109"/>
                <a:gd name="T7" fmla="*/ 0 h 160"/>
                <a:gd name="T8" fmla="*/ 109 w 109"/>
                <a:gd name="T9" fmla="*/ 1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60">
                  <a:moveTo>
                    <a:pt x="109" y="12"/>
                  </a:moveTo>
                  <a:lnTo>
                    <a:pt x="18" y="160"/>
                  </a:lnTo>
                  <a:lnTo>
                    <a:pt x="0" y="148"/>
                  </a:lnTo>
                  <a:lnTo>
                    <a:pt x="90" y="0"/>
                  </a:lnTo>
                  <a:lnTo>
                    <a:pt x="109" y="12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ş1îḓe">
              <a:extLst>
                <a:ext uri="{FF2B5EF4-FFF2-40B4-BE49-F238E27FC236}">
                  <a16:creationId xmlns:a16="http://schemas.microsoft.com/office/drawing/2014/main" id="{0CA3295F-DAC2-52BB-3C06-7A634D3AF241}"/>
                </a:ext>
              </a:extLst>
            </p:cNvPr>
            <p:cNvSpPr/>
            <p:nvPr/>
          </p:nvSpPr>
          <p:spPr bwMode="auto">
            <a:xfrm rot="18060000">
              <a:off x="6422530" y="2465924"/>
              <a:ext cx="10259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 fontScale="77500" lnSpcReduction="2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F1F2F2"/>
                  </a:solidFill>
                  <a:effectLst/>
                </a:rPr>
                <a:t>P</a:t>
              </a:r>
              <a:endParaRPr kumimoji="0" lang="zh-CN" altLang="zh-CN" sz="1200" b="0" i="0" u="none" strike="noStrike" cap="none" normalizeH="0" baseline="0">
                <a:ln>
                  <a:noFill/>
                </a:ln>
                <a:solidFill>
                  <a:srgbClr val="F1F2F2"/>
                </a:solidFill>
                <a:effectLst/>
              </a:endParaRPr>
            </a:p>
          </p:txBody>
        </p:sp>
        <p:sp>
          <p:nvSpPr>
            <p:cNvPr id="155" name="iṣľîḓê">
              <a:extLst>
                <a:ext uri="{FF2B5EF4-FFF2-40B4-BE49-F238E27FC236}">
                  <a16:creationId xmlns:a16="http://schemas.microsoft.com/office/drawing/2014/main" id="{D90E3E48-1EAF-C1E3-3EA9-B9E44955917B}"/>
                </a:ext>
              </a:extLst>
            </p:cNvPr>
            <p:cNvSpPr/>
            <p:nvPr/>
          </p:nvSpPr>
          <p:spPr bwMode="auto">
            <a:xfrm rot="18060000">
              <a:off x="6463011" y="2394486"/>
              <a:ext cx="10259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 fontScale="77500" lnSpcReduction="2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F1F2F2"/>
                  </a:solidFill>
                  <a:effectLst/>
                </a:rPr>
                <a:t>A</a:t>
              </a:r>
              <a:endParaRPr kumimoji="0" lang="zh-CN" altLang="zh-CN" sz="1200" b="0" i="0" u="none" strike="noStrike" cap="none" normalizeH="0" baseline="0">
                <a:ln>
                  <a:noFill/>
                </a:ln>
                <a:solidFill>
                  <a:srgbClr val="F1F2F2"/>
                </a:solidFill>
                <a:effectLst/>
              </a:endParaRPr>
            </a:p>
          </p:txBody>
        </p:sp>
        <p:sp>
          <p:nvSpPr>
            <p:cNvPr id="156" name="î$ḷídé">
              <a:extLst>
                <a:ext uri="{FF2B5EF4-FFF2-40B4-BE49-F238E27FC236}">
                  <a16:creationId xmlns:a16="http://schemas.microsoft.com/office/drawing/2014/main" id="{771915D5-52A6-B0B5-BF6A-1EDE16F3188C}"/>
                </a:ext>
              </a:extLst>
            </p:cNvPr>
            <p:cNvSpPr/>
            <p:nvPr/>
          </p:nvSpPr>
          <p:spPr bwMode="auto">
            <a:xfrm rot="18060000">
              <a:off x="6505873" y="2326224"/>
              <a:ext cx="10259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 fontScale="77500" lnSpcReduction="2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F1F2F2"/>
                  </a:solidFill>
                  <a:effectLst/>
                </a:rPr>
                <a:t>Y</a:t>
              </a:r>
              <a:endPara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1F2F2"/>
                </a:solidFill>
                <a:effectLst/>
              </a:endParaRPr>
            </a:p>
          </p:txBody>
        </p:sp>
        <p:sp>
          <p:nvSpPr>
            <p:cNvPr id="157" name="îślíḓé">
              <a:extLst>
                <a:ext uri="{FF2B5EF4-FFF2-40B4-BE49-F238E27FC236}">
                  <a16:creationId xmlns:a16="http://schemas.microsoft.com/office/drawing/2014/main" id="{0142F0C6-4E04-07A5-30BF-5C510FD476E8}"/>
                </a:ext>
              </a:extLst>
            </p:cNvPr>
            <p:cNvSpPr/>
            <p:nvPr/>
          </p:nvSpPr>
          <p:spPr bwMode="auto">
            <a:xfrm>
              <a:off x="6605588" y="2298700"/>
              <a:ext cx="1585913" cy="738188"/>
            </a:xfrm>
            <a:custGeom>
              <a:avLst/>
              <a:gdLst>
                <a:gd name="T0" fmla="*/ 251 w 511"/>
                <a:gd name="T1" fmla="*/ 20 h 238"/>
                <a:gd name="T2" fmla="*/ 78 w 511"/>
                <a:gd name="T3" fmla="*/ 8 h 238"/>
                <a:gd name="T4" fmla="*/ 62 w 511"/>
                <a:gd name="T5" fmla="*/ 90 h 238"/>
                <a:gd name="T6" fmla="*/ 300 w 511"/>
                <a:gd name="T7" fmla="*/ 179 h 238"/>
                <a:gd name="T8" fmla="*/ 511 w 511"/>
                <a:gd name="T9" fmla="*/ 180 h 238"/>
                <a:gd name="T10" fmla="*/ 251 w 511"/>
                <a:gd name="T11" fmla="*/ 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1" h="238">
                  <a:moveTo>
                    <a:pt x="251" y="20"/>
                  </a:moveTo>
                  <a:cubicBezTo>
                    <a:pt x="251" y="20"/>
                    <a:pt x="155" y="15"/>
                    <a:pt x="78" y="8"/>
                  </a:cubicBezTo>
                  <a:cubicBezTo>
                    <a:pt x="0" y="0"/>
                    <a:pt x="16" y="88"/>
                    <a:pt x="62" y="90"/>
                  </a:cubicBezTo>
                  <a:cubicBezTo>
                    <a:pt x="108" y="92"/>
                    <a:pt x="198" y="119"/>
                    <a:pt x="300" y="179"/>
                  </a:cubicBezTo>
                  <a:cubicBezTo>
                    <a:pt x="403" y="238"/>
                    <a:pt x="511" y="180"/>
                    <a:pt x="511" y="180"/>
                  </a:cubicBezTo>
                  <a:lnTo>
                    <a:pt x="251" y="20"/>
                  </a:lnTo>
                  <a:close/>
                </a:path>
              </a:pathLst>
            </a:custGeom>
            <a:solidFill>
              <a:srgbClr val="FFC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ṧḷíḑé">
              <a:extLst>
                <a:ext uri="{FF2B5EF4-FFF2-40B4-BE49-F238E27FC236}">
                  <a16:creationId xmlns:a16="http://schemas.microsoft.com/office/drawing/2014/main" id="{AC6C0A31-D255-EF70-AC76-7F771673876C}"/>
                </a:ext>
              </a:extLst>
            </p:cNvPr>
            <p:cNvSpPr/>
            <p:nvPr/>
          </p:nvSpPr>
          <p:spPr bwMode="auto">
            <a:xfrm>
              <a:off x="3529013" y="5519738"/>
              <a:ext cx="149225" cy="793750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şļîdè">
              <a:extLst>
                <a:ext uri="{FF2B5EF4-FFF2-40B4-BE49-F238E27FC236}">
                  <a16:creationId xmlns:a16="http://schemas.microsoft.com/office/drawing/2014/main" id="{1F88E31D-6483-88A6-DD9A-44A0258C99FE}"/>
                </a:ext>
              </a:extLst>
            </p:cNvPr>
            <p:cNvSpPr/>
            <p:nvPr/>
          </p:nvSpPr>
          <p:spPr bwMode="auto">
            <a:xfrm>
              <a:off x="2992438" y="5435600"/>
              <a:ext cx="539750" cy="9652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šḻíḋê">
              <a:extLst>
                <a:ext uri="{FF2B5EF4-FFF2-40B4-BE49-F238E27FC236}">
                  <a16:creationId xmlns:a16="http://schemas.microsoft.com/office/drawing/2014/main" id="{B291951C-3486-B0EA-0E6A-63BDFD63FCF3}"/>
                </a:ext>
              </a:extLst>
            </p:cNvPr>
            <p:cNvSpPr/>
            <p:nvPr/>
          </p:nvSpPr>
          <p:spPr bwMode="auto">
            <a:xfrm>
              <a:off x="2992438" y="6313488"/>
              <a:ext cx="539750" cy="87313"/>
            </a:xfrm>
            <a:prstGeom prst="rect">
              <a:avLst/>
            </a:prstGeom>
            <a:solidFill>
              <a:srgbClr val="323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ïŝlîḑê">
              <a:extLst>
                <a:ext uri="{FF2B5EF4-FFF2-40B4-BE49-F238E27FC236}">
                  <a16:creationId xmlns:a16="http://schemas.microsoft.com/office/drawing/2014/main" id="{A0266925-BD7E-9425-FA66-5F7168F68760}"/>
                </a:ext>
              </a:extLst>
            </p:cNvPr>
            <p:cNvSpPr/>
            <p:nvPr/>
          </p:nvSpPr>
          <p:spPr bwMode="auto">
            <a:xfrm>
              <a:off x="3571876" y="5581650"/>
              <a:ext cx="65088" cy="6191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îŝlíďê">
              <a:extLst>
                <a:ext uri="{FF2B5EF4-FFF2-40B4-BE49-F238E27FC236}">
                  <a16:creationId xmlns:a16="http://schemas.microsoft.com/office/drawing/2014/main" id="{D90F1777-D42F-6209-26E9-6887D23B1A75}"/>
                </a:ext>
              </a:extLst>
            </p:cNvPr>
            <p:cNvSpPr/>
            <p:nvPr/>
          </p:nvSpPr>
          <p:spPr bwMode="auto">
            <a:xfrm>
              <a:off x="8418513" y="2230438"/>
              <a:ext cx="293688" cy="806450"/>
            </a:xfrm>
            <a:custGeom>
              <a:avLst/>
              <a:gdLst>
                <a:gd name="T0" fmla="*/ 93 w 185"/>
                <a:gd name="T1" fmla="*/ 0 h 508"/>
                <a:gd name="T2" fmla="*/ 185 w 185"/>
                <a:gd name="T3" fmla="*/ 17 h 508"/>
                <a:gd name="T4" fmla="*/ 91 w 185"/>
                <a:gd name="T5" fmla="*/ 508 h 508"/>
                <a:gd name="T6" fmla="*/ 0 w 185"/>
                <a:gd name="T7" fmla="*/ 490 h 508"/>
                <a:gd name="T8" fmla="*/ 93 w 185"/>
                <a:gd name="T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508">
                  <a:moveTo>
                    <a:pt x="93" y="0"/>
                  </a:moveTo>
                  <a:lnTo>
                    <a:pt x="185" y="17"/>
                  </a:lnTo>
                  <a:lnTo>
                    <a:pt x="91" y="508"/>
                  </a:lnTo>
                  <a:lnTo>
                    <a:pt x="0" y="49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s1îďê">
              <a:extLst>
                <a:ext uri="{FF2B5EF4-FFF2-40B4-BE49-F238E27FC236}">
                  <a16:creationId xmlns:a16="http://schemas.microsoft.com/office/drawing/2014/main" id="{5CA15E8E-65BF-A7B2-5B66-B01CFE81273F}"/>
                </a:ext>
              </a:extLst>
            </p:cNvPr>
            <p:cNvSpPr/>
            <p:nvPr/>
          </p:nvSpPr>
          <p:spPr bwMode="auto">
            <a:xfrm>
              <a:off x="8545513" y="2170113"/>
              <a:ext cx="650875" cy="1074738"/>
            </a:xfrm>
            <a:custGeom>
              <a:avLst/>
              <a:gdLst>
                <a:gd name="T0" fmla="*/ 115 w 410"/>
                <a:gd name="T1" fmla="*/ 0 h 677"/>
                <a:gd name="T2" fmla="*/ 410 w 410"/>
                <a:gd name="T3" fmla="*/ 57 h 677"/>
                <a:gd name="T4" fmla="*/ 410 w 410"/>
                <a:gd name="T5" fmla="*/ 677 h 677"/>
                <a:gd name="T6" fmla="*/ 0 w 410"/>
                <a:gd name="T7" fmla="*/ 599 h 677"/>
                <a:gd name="T8" fmla="*/ 115 w 410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677">
                  <a:moveTo>
                    <a:pt x="115" y="0"/>
                  </a:moveTo>
                  <a:lnTo>
                    <a:pt x="410" y="57"/>
                  </a:lnTo>
                  <a:lnTo>
                    <a:pt x="410" y="677"/>
                  </a:lnTo>
                  <a:lnTo>
                    <a:pt x="0" y="599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ŝ1ïḋê">
              <a:extLst>
                <a:ext uri="{FF2B5EF4-FFF2-40B4-BE49-F238E27FC236}">
                  <a16:creationId xmlns:a16="http://schemas.microsoft.com/office/drawing/2014/main" id="{145F69DC-1327-32DD-514A-20A50AE7DA29}"/>
                </a:ext>
              </a:extLst>
            </p:cNvPr>
            <p:cNvSpPr/>
            <p:nvPr/>
          </p:nvSpPr>
          <p:spPr bwMode="auto">
            <a:xfrm>
              <a:off x="8545513" y="3030538"/>
              <a:ext cx="650875" cy="214313"/>
            </a:xfrm>
            <a:custGeom>
              <a:avLst/>
              <a:gdLst>
                <a:gd name="T0" fmla="*/ 11 w 410"/>
                <a:gd name="T1" fmla="*/ 0 h 135"/>
                <a:gd name="T2" fmla="*/ 0 w 410"/>
                <a:gd name="T3" fmla="*/ 57 h 135"/>
                <a:gd name="T4" fmla="*/ 410 w 410"/>
                <a:gd name="T5" fmla="*/ 135 h 135"/>
                <a:gd name="T6" fmla="*/ 410 w 410"/>
                <a:gd name="T7" fmla="*/ 76 h 135"/>
                <a:gd name="T8" fmla="*/ 11 w 410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135">
                  <a:moveTo>
                    <a:pt x="11" y="0"/>
                  </a:moveTo>
                  <a:lnTo>
                    <a:pt x="0" y="57"/>
                  </a:lnTo>
                  <a:lnTo>
                    <a:pt x="410" y="135"/>
                  </a:lnTo>
                  <a:lnTo>
                    <a:pt x="410" y="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ş1íďè">
              <a:extLst>
                <a:ext uri="{FF2B5EF4-FFF2-40B4-BE49-F238E27FC236}">
                  <a16:creationId xmlns:a16="http://schemas.microsoft.com/office/drawing/2014/main" id="{E23BED6A-CC06-5F4A-D6AD-FD59B868142D}"/>
                </a:ext>
              </a:extLst>
            </p:cNvPr>
            <p:cNvSpPr/>
            <p:nvPr/>
          </p:nvSpPr>
          <p:spPr bwMode="auto">
            <a:xfrm>
              <a:off x="8474076" y="2897188"/>
              <a:ext cx="68263" cy="68263"/>
            </a:xfrm>
            <a:custGeom>
              <a:avLst/>
              <a:gdLst>
                <a:gd name="T0" fmla="*/ 1 w 22"/>
                <a:gd name="T1" fmla="*/ 9 h 22"/>
                <a:gd name="T2" fmla="*/ 13 w 22"/>
                <a:gd name="T3" fmla="*/ 1 h 22"/>
                <a:gd name="T4" fmla="*/ 21 w 22"/>
                <a:gd name="T5" fmla="*/ 13 h 22"/>
                <a:gd name="T6" fmla="*/ 9 w 22"/>
                <a:gd name="T7" fmla="*/ 21 h 22"/>
                <a:gd name="T8" fmla="*/ 1 w 22"/>
                <a:gd name="T9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" y="9"/>
                  </a:moveTo>
                  <a:cubicBezTo>
                    <a:pt x="2" y="4"/>
                    <a:pt x="7" y="0"/>
                    <a:pt x="13" y="1"/>
                  </a:cubicBezTo>
                  <a:cubicBezTo>
                    <a:pt x="18" y="2"/>
                    <a:pt x="22" y="8"/>
                    <a:pt x="21" y="13"/>
                  </a:cubicBezTo>
                  <a:cubicBezTo>
                    <a:pt x="20" y="18"/>
                    <a:pt x="14" y="22"/>
                    <a:pt x="9" y="21"/>
                  </a:cubicBezTo>
                  <a:cubicBezTo>
                    <a:pt x="4" y="20"/>
                    <a:pt x="0" y="15"/>
                    <a:pt x="1" y="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$1íḍe">
              <a:extLst>
                <a:ext uri="{FF2B5EF4-FFF2-40B4-BE49-F238E27FC236}">
                  <a16:creationId xmlns:a16="http://schemas.microsoft.com/office/drawing/2014/main" id="{63FC7737-A0C3-C841-BB14-07F4C5B7AE3F}"/>
                </a:ext>
              </a:extLst>
            </p:cNvPr>
            <p:cNvSpPr/>
            <p:nvPr/>
          </p:nvSpPr>
          <p:spPr bwMode="auto">
            <a:xfrm>
              <a:off x="5287963" y="1490663"/>
              <a:ext cx="1203325" cy="1204913"/>
            </a:xfrm>
            <a:custGeom>
              <a:avLst/>
              <a:gdLst>
                <a:gd name="T0" fmla="*/ 285 w 388"/>
                <a:gd name="T1" fmla="*/ 50 h 388"/>
                <a:gd name="T2" fmla="*/ 338 w 388"/>
                <a:gd name="T3" fmla="*/ 285 h 388"/>
                <a:gd name="T4" fmla="*/ 103 w 388"/>
                <a:gd name="T5" fmla="*/ 338 h 388"/>
                <a:gd name="T6" fmla="*/ 50 w 388"/>
                <a:gd name="T7" fmla="*/ 103 h 388"/>
                <a:gd name="T8" fmla="*/ 285 w 388"/>
                <a:gd name="T9" fmla="*/ 5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388">
                  <a:moveTo>
                    <a:pt x="285" y="50"/>
                  </a:moveTo>
                  <a:cubicBezTo>
                    <a:pt x="365" y="100"/>
                    <a:pt x="388" y="205"/>
                    <a:pt x="338" y="285"/>
                  </a:cubicBezTo>
                  <a:cubicBezTo>
                    <a:pt x="288" y="364"/>
                    <a:pt x="182" y="388"/>
                    <a:pt x="103" y="338"/>
                  </a:cubicBezTo>
                  <a:cubicBezTo>
                    <a:pt x="24" y="287"/>
                    <a:pt x="0" y="182"/>
                    <a:pt x="50" y="103"/>
                  </a:cubicBezTo>
                  <a:cubicBezTo>
                    <a:pt x="101" y="23"/>
                    <a:pt x="206" y="0"/>
                    <a:pt x="285" y="50"/>
                  </a:cubicBezTo>
                  <a:close/>
                </a:path>
              </a:pathLst>
            </a:custGeom>
            <a:solidFill>
              <a:srgbClr val="005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S1ïḑê">
              <a:extLst>
                <a:ext uri="{FF2B5EF4-FFF2-40B4-BE49-F238E27FC236}">
                  <a16:creationId xmlns:a16="http://schemas.microsoft.com/office/drawing/2014/main" id="{7ACB2C62-BBCB-AC15-FCCE-1D73FA71EA3F}"/>
                </a:ext>
              </a:extLst>
            </p:cNvPr>
            <p:cNvSpPr/>
            <p:nvPr/>
          </p:nvSpPr>
          <p:spPr bwMode="auto">
            <a:xfrm>
              <a:off x="5167313" y="5640388"/>
              <a:ext cx="347663" cy="255588"/>
            </a:xfrm>
            <a:custGeom>
              <a:avLst/>
              <a:gdLst>
                <a:gd name="T0" fmla="*/ 24 w 112"/>
                <a:gd name="T1" fmla="*/ 22 h 82"/>
                <a:gd name="T2" fmla="*/ 28 w 112"/>
                <a:gd name="T3" fmla="*/ 80 h 82"/>
                <a:gd name="T4" fmla="*/ 90 w 112"/>
                <a:gd name="T5" fmla="*/ 65 h 82"/>
                <a:gd name="T6" fmla="*/ 24 w 112"/>
                <a:gd name="T7" fmla="*/ 2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82">
                  <a:moveTo>
                    <a:pt x="24" y="22"/>
                  </a:moveTo>
                  <a:cubicBezTo>
                    <a:pt x="24" y="22"/>
                    <a:pt x="0" y="48"/>
                    <a:pt x="28" y="80"/>
                  </a:cubicBezTo>
                  <a:cubicBezTo>
                    <a:pt x="28" y="80"/>
                    <a:pt x="76" y="82"/>
                    <a:pt x="90" y="65"/>
                  </a:cubicBezTo>
                  <a:cubicBezTo>
                    <a:pt x="104" y="49"/>
                    <a:pt x="112" y="0"/>
                    <a:pt x="24" y="22"/>
                  </a:cubicBezTo>
                  <a:close/>
                </a:path>
              </a:pathLst>
            </a:custGeom>
            <a:solidFill>
              <a:srgbClr val="F9D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ṧ1ïḓê">
              <a:extLst>
                <a:ext uri="{FF2B5EF4-FFF2-40B4-BE49-F238E27FC236}">
                  <a16:creationId xmlns:a16="http://schemas.microsoft.com/office/drawing/2014/main" id="{9C327E32-4AA0-E732-0756-1D19534FD27C}"/>
                </a:ext>
              </a:extLst>
            </p:cNvPr>
            <p:cNvSpPr/>
            <p:nvPr/>
          </p:nvSpPr>
          <p:spPr bwMode="auto">
            <a:xfrm>
              <a:off x="6665913" y="2363788"/>
              <a:ext cx="374650" cy="219075"/>
            </a:xfrm>
            <a:custGeom>
              <a:avLst/>
              <a:gdLst>
                <a:gd name="T0" fmla="*/ 91 w 121"/>
                <a:gd name="T1" fmla="*/ 71 h 71"/>
                <a:gd name="T2" fmla="*/ 102 w 121"/>
                <a:gd name="T3" fmla="*/ 14 h 71"/>
                <a:gd name="T4" fmla="*/ 38 w 121"/>
                <a:gd name="T5" fmla="*/ 12 h 71"/>
                <a:gd name="T6" fmla="*/ 91 w 121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71">
                  <a:moveTo>
                    <a:pt x="91" y="71"/>
                  </a:moveTo>
                  <a:cubicBezTo>
                    <a:pt x="91" y="71"/>
                    <a:pt x="121" y="52"/>
                    <a:pt x="102" y="14"/>
                  </a:cubicBezTo>
                  <a:cubicBezTo>
                    <a:pt x="102" y="14"/>
                    <a:pt x="55" y="0"/>
                    <a:pt x="38" y="12"/>
                  </a:cubicBezTo>
                  <a:cubicBezTo>
                    <a:pt x="21" y="25"/>
                    <a:pt x="0" y="70"/>
                    <a:pt x="91" y="71"/>
                  </a:cubicBezTo>
                  <a:close/>
                </a:path>
              </a:pathLst>
            </a:custGeom>
            <a:solidFill>
              <a:srgbClr val="F9D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íšḻidè">
              <a:extLst>
                <a:ext uri="{FF2B5EF4-FFF2-40B4-BE49-F238E27FC236}">
                  <a16:creationId xmlns:a16="http://schemas.microsoft.com/office/drawing/2014/main" id="{00008B6D-75F8-1301-B471-A25A1CAE3E0A}"/>
                </a:ext>
              </a:extLst>
            </p:cNvPr>
            <p:cNvSpPr/>
            <p:nvPr/>
          </p:nvSpPr>
          <p:spPr bwMode="auto">
            <a:xfrm>
              <a:off x="5389563" y="1590675"/>
              <a:ext cx="1003300" cy="1001713"/>
            </a:xfrm>
            <a:custGeom>
              <a:avLst/>
              <a:gdLst>
                <a:gd name="T0" fmla="*/ 237 w 323"/>
                <a:gd name="T1" fmla="*/ 42 h 323"/>
                <a:gd name="T2" fmla="*/ 281 w 323"/>
                <a:gd name="T3" fmla="*/ 238 h 323"/>
                <a:gd name="T4" fmla="*/ 85 w 323"/>
                <a:gd name="T5" fmla="*/ 281 h 323"/>
                <a:gd name="T6" fmla="*/ 41 w 323"/>
                <a:gd name="T7" fmla="*/ 86 h 323"/>
                <a:gd name="T8" fmla="*/ 237 w 323"/>
                <a:gd name="T9" fmla="*/ 4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3">
                  <a:moveTo>
                    <a:pt x="237" y="42"/>
                  </a:moveTo>
                  <a:cubicBezTo>
                    <a:pt x="303" y="84"/>
                    <a:pt x="323" y="171"/>
                    <a:pt x="281" y="238"/>
                  </a:cubicBezTo>
                  <a:cubicBezTo>
                    <a:pt x="239" y="304"/>
                    <a:pt x="151" y="323"/>
                    <a:pt x="85" y="281"/>
                  </a:cubicBezTo>
                  <a:cubicBezTo>
                    <a:pt x="19" y="239"/>
                    <a:pt x="0" y="152"/>
                    <a:pt x="41" y="86"/>
                  </a:cubicBezTo>
                  <a:cubicBezTo>
                    <a:pt x="83" y="20"/>
                    <a:pt x="171" y="0"/>
                    <a:pt x="237" y="42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sľîḍé">
              <a:extLst>
                <a:ext uri="{FF2B5EF4-FFF2-40B4-BE49-F238E27FC236}">
                  <a16:creationId xmlns:a16="http://schemas.microsoft.com/office/drawing/2014/main" id="{FDD3E4DC-0D12-95E6-FD3A-99221B69F718}"/>
                </a:ext>
              </a:extLst>
            </p:cNvPr>
            <p:cNvSpPr/>
            <p:nvPr/>
          </p:nvSpPr>
          <p:spPr bwMode="auto">
            <a:xfrm>
              <a:off x="5645151" y="1714500"/>
              <a:ext cx="747713" cy="877888"/>
            </a:xfrm>
            <a:custGeom>
              <a:avLst/>
              <a:gdLst>
                <a:gd name="T0" fmla="*/ 191 w 241"/>
                <a:gd name="T1" fmla="*/ 193 h 283"/>
                <a:gd name="T2" fmla="*/ 0 w 241"/>
                <a:gd name="T3" fmla="*/ 239 h 283"/>
                <a:gd name="T4" fmla="*/ 3 w 241"/>
                <a:gd name="T5" fmla="*/ 241 h 283"/>
                <a:gd name="T6" fmla="*/ 199 w 241"/>
                <a:gd name="T7" fmla="*/ 198 h 283"/>
                <a:gd name="T8" fmla="*/ 155 w 241"/>
                <a:gd name="T9" fmla="*/ 2 h 283"/>
                <a:gd name="T10" fmla="*/ 151 w 241"/>
                <a:gd name="T11" fmla="*/ 0 h 283"/>
                <a:gd name="T12" fmla="*/ 191 w 241"/>
                <a:gd name="T13" fmla="*/ 19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83">
                  <a:moveTo>
                    <a:pt x="191" y="193"/>
                  </a:moveTo>
                  <a:cubicBezTo>
                    <a:pt x="150" y="258"/>
                    <a:pt x="65" y="278"/>
                    <a:pt x="0" y="239"/>
                  </a:cubicBezTo>
                  <a:cubicBezTo>
                    <a:pt x="1" y="240"/>
                    <a:pt x="2" y="241"/>
                    <a:pt x="3" y="241"/>
                  </a:cubicBezTo>
                  <a:cubicBezTo>
                    <a:pt x="69" y="283"/>
                    <a:pt x="157" y="264"/>
                    <a:pt x="199" y="198"/>
                  </a:cubicBezTo>
                  <a:cubicBezTo>
                    <a:pt x="241" y="131"/>
                    <a:pt x="221" y="44"/>
                    <a:pt x="155" y="2"/>
                  </a:cubicBezTo>
                  <a:cubicBezTo>
                    <a:pt x="154" y="1"/>
                    <a:pt x="152" y="1"/>
                    <a:pt x="151" y="0"/>
                  </a:cubicBezTo>
                  <a:cubicBezTo>
                    <a:pt x="214" y="43"/>
                    <a:pt x="232" y="128"/>
                    <a:pt x="191" y="193"/>
                  </a:cubicBezTo>
                  <a:close/>
                </a:path>
              </a:pathLst>
            </a:custGeom>
            <a:solidFill>
              <a:srgbClr val="E29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îṡḷiḓé">
              <a:extLst>
                <a:ext uri="{FF2B5EF4-FFF2-40B4-BE49-F238E27FC236}">
                  <a16:creationId xmlns:a16="http://schemas.microsoft.com/office/drawing/2014/main" id="{21E68606-A267-24AC-0246-22F93989AD57}"/>
                </a:ext>
              </a:extLst>
            </p:cNvPr>
            <p:cNvSpPr/>
            <p:nvPr/>
          </p:nvSpPr>
          <p:spPr bwMode="auto">
            <a:xfrm>
              <a:off x="5483226" y="1685925"/>
              <a:ext cx="812800" cy="811213"/>
            </a:xfrm>
            <a:custGeom>
              <a:avLst/>
              <a:gdLst>
                <a:gd name="T0" fmla="*/ 192 w 262"/>
                <a:gd name="T1" fmla="*/ 34 h 261"/>
                <a:gd name="T2" fmla="*/ 228 w 262"/>
                <a:gd name="T3" fmla="*/ 192 h 261"/>
                <a:gd name="T4" fmla="*/ 70 w 262"/>
                <a:gd name="T5" fmla="*/ 227 h 261"/>
                <a:gd name="T6" fmla="*/ 34 w 262"/>
                <a:gd name="T7" fmla="*/ 69 h 261"/>
                <a:gd name="T8" fmla="*/ 192 w 262"/>
                <a:gd name="T9" fmla="*/ 34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61">
                  <a:moveTo>
                    <a:pt x="192" y="34"/>
                  </a:moveTo>
                  <a:cubicBezTo>
                    <a:pt x="246" y="68"/>
                    <a:pt x="262" y="139"/>
                    <a:pt x="228" y="192"/>
                  </a:cubicBezTo>
                  <a:cubicBezTo>
                    <a:pt x="194" y="245"/>
                    <a:pt x="123" y="261"/>
                    <a:pt x="70" y="227"/>
                  </a:cubicBezTo>
                  <a:cubicBezTo>
                    <a:pt x="16" y="194"/>
                    <a:pt x="0" y="123"/>
                    <a:pt x="34" y="69"/>
                  </a:cubicBezTo>
                  <a:cubicBezTo>
                    <a:pt x="68" y="16"/>
                    <a:pt x="139" y="0"/>
                    <a:pt x="192" y="34"/>
                  </a:cubicBezTo>
                  <a:close/>
                </a:path>
              </a:pathLst>
            </a:custGeom>
            <a:solidFill>
              <a:srgbClr val="EDC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ṥḷiḍê">
              <a:extLst>
                <a:ext uri="{FF2B5EF4-FFF2-40B4-BE49-F238E27FC236}">
                  <a16:creationId xmlns:a16="http://schemas.microsoft.com/office/drawing/2014/main" id="{640E8B06-A056-06D6-A111-6A2D08C12D92}"/>
                </a:ext>
              </a:extLst>
            </p:cNvPr>
            <p:cNvSpPr/>
            <p:nvPr/>
          </p:nvSpPr>
          <p:spPr bwMode="auto">
            <a:xfrm>
              <a:off x="5535613" y="1739900"/>
              <a:ext cx="708025" cy="706438"/>
            </a:xfrm>
            <a:custGeom>
              <a:avLst/>
              <a:gdLst>
                <a:gd name="T0" fmla="*/ 141 w 228"/>
                <a:gd name="T1" fmla="*/ 2 h 228"/>
                <a:gd name="T2" fmla="*/ 127 w 228"/>
                <a:gd name="T3" fmla="*/ 0 h 228"/>
                <a:gd name="T4" fmla="*/ 113 w 228"/>
                <a:gd name="T5" fmla="*/ 78 h 228"/>
                <a:gd name="T6" fmla="*/ 96 w 228"/>
                <a:gd name="T7" fmla="*/ 1 h 228"/>
                <a:gd name="T8" fmla="*/ 82 w 228"/>
                <a:gd name="T9" fmla="*/ 4 h 228"/>
                <a:gd name="T10" fmla="*/ 99 w 228"/>
                <a:gd name="T11" fmla="*/ 81 h 228"/>
                <a:gd name="T12" fmla="*/ 54 w 228"/>
                <a:gd name="T13" fmla="*/ 16 h 228"/>
                <a:gd name="T14" fmla="*/ 43 w 228"/>
                <a:gd name="T15" fmla="*/ 24 h 228"/>
                <a:gd name="T16" fmla="*/ 88 w 228"/>
                <a:gd name="T17" fmla="*/ 89 h 228"/>
                <a:gd name="T18" fmla="*/ 21 w 228"/>
                <a:gd name="T19" fmla="*/ 47 h 228"/>
                <a:gd name="T20" fmla="*/ 17 w 228"/>
                <a:gd name="T21" fmla="*/ 52 h 228"/>
                <a:gd name="T22" fmla="*/ 14 w 228"/>
                <a:gd name="T23" fmla="*/ 59 h 228"/>
                <a:gd name="T24" fmla="*/ 80 w 228"/>
                <a:gd name="T25" fmla="*/ 101 h 228"/>
                <a:gd name="T26" fmla="*/ 3 w 228"/>
                <a:gd name="T27" fmla="*/ 87 h 228"/>
                <a:gd name="T28" fmla="*/ 0 w 228"/>
                <a:gd name="T29" fmla="*/ 101 h 228"/>
                <a:gd name="T30" fmla="*/ 78 w 228"/>
                <a:gd name="T31" fmla="*/ 115 h 228"/>
                <a:gd name="T32" fmla="*/ 1 w 228"/>
                <a:gd name="T33" fmla="*/ 132 h 228"/>
                <a:gd name="T34" fmla="*/ 4 w 228"/>
                <a:gd name="T35" fmla="*/ 146 h 228"/>
                <a:gd name="T36" fmla="*/ 81 w 228"/>
                <a:gd name="T37" fmla="*/ 128 h 228"/>
                <a:gd name="T38" fmla="*/ 17 w 228"/>
                <a:gd name="T39" fmla="*/ 174 h 228"/>
                <a:gd name="T40" fmla="*/ 25 w 228"/>
                <a:gd name="T41" fmla="*/ 185 h 228"/>
                <a:gd name="T42" fmla="*/ 89 w 228"/>
                <a:gd name="T43" fmla="*/ 140 h 228"/>
                <a:gd name="T44" fmla="*/ 47 w 228"/>
                <a:gd name="T45" fmla="*/ 207 h 228"/>
                <a:gd name="T46" fmla="*/ 53 w 228"/>
                <a:gd name="T47" fmla="*/ 210 h 228"/>
                <a:gd name="T48" fmla="*/ 59 w 228"/>
                <a:gd name="T49" fmla="*/ 214 h 228"/>
                <a:gd name="T50" fmla="*/ 101 w 228"/>
                <a:gd name="T51" fmla="*/ 148 h 228"/>
                <a:gd name="T52" fmla="*/ 88 w 228"/>
                <a:gd name="T53" fmla="*/ 225 h 228"/>
                <a:gd name="T54" fmla="*/ 101 w 228"/>
                <a:gd name="T55" fmla="*/ 228 h 228"/>
                <a:gd name="T56" fmla="*/ 115 w 228"/>
                <a:gd name="T57" fmla="*/ 150 h 228"/>
                <a:gd name="T58" fmla="*/ 132 w 228"/>
                <a:gd name="T59" fmla="*/ 227 h 228"/>
                <a:gd name="T60" fmla="*/ 146 w 228"/>
                <a:gd name="T61" fmla="*/ 224 h 228"/>
                <a:gd name="T62" fmla="*/ 129 w 228"/>
                <a:gd name="T63" fmla="*/ 147 h 228"/>
                <a:gd name="T64" fmla="*/ 174 w 228"/>
                <a:gd name="T65" fmla="*/ 211 h 228"/>
                <a:gd name="T66" fmla="*/ 186 w 228"/>
                <a:gd name="T67" fmla="*/ 203 h 228"/>
                <a:gd name="T68" fmla="*/ 140 w 228"/>
                <a:gd name="T69" fmla="*/ 139 h 228"/>
                <a:gd name="T70" fmla="*/ 207 w 228"/>
                <a:gd name="T71" fmla="*/ 181 h 228"/>
                <a:gd name="T72" fmla="*/ 211 w 228"/>
                <a:gd name="T73" fmla="*/ 175 h 228"/>
                <a:gd name="T74" fmla="*/ 214 w 228"/>
                <a:gd name="T75" fmla="*/ 169 h 228"/>
                <a:gd name="T76" fmla="*/ 148 w 228"/>
                <a:gd name="T77" fmla="*/ 127 h 228"/>
                <a:gd name="T78" fmla="*/ 226 w 228"/>
                <a:gd name="T79" fmla="*/ 140 h 228"/>
                <a:gd name="T80" fmla="*/ 228 w 228"/>
                <a:gd name="T81" fmla="*/ 126 h 228"/>
                <a:gd name="T82" fmla="*/ 150 w 228"/>
                <a:gd name="T83" fmla="*/ 113 h 228"/>
                <a:gd name="T84" fmla="*/ 227 w 228"/>
                <a:gd name="T85" fmla="*/ 96 h 228"/>
                <a:gd name="T86" fmla="*/ 224 w 228"/>
                <a:gd name="T87" fmla="*/ 82 h 228"/>
                <a:gd name="T88" fmla="*/ 147 w 228"/>
                <a:gd name="T89" fmla="*/ 99 h 228"/>
                <a:gd name="T90" fmla="*/ 212 w 228"/>
                <a:gd name="T91" fmla="*/ 54 h 228"/>
                <a:gd name="T92" fmla="*/ 204 w 228"/>
                <a:gd name="T93" fmla="*/ 42 h 228"/>
                <a:gd name="T94" fmla="*/ 139 w 228"/>
                <a:gd name="T95" fmla="*/ 88 h 228"/>
                <a:gd name="T96" fmla="*/ 181 w 228"/>
                <a:gd name="T97" fmla="*/ 21 h 228"/>
                <a:gd name="T98" fmla="*/ 175 w 228"/>
                <a:gd name="T99" fmla="*/ 17 h 228"/>
                <a:gd name="T100" fmla="*/ 169 w 228"/>
                <a:gd name="T101" fmla="*/ 13 h 228"/>
                <a:gd name="T102" fmla="*/ 127 w 228"/>
                <a:gd name="T103" fmla="*/ 80 h 228"/>
                <a:gd name="T104" fmla="*/ 141 w 228"/>
                <a:gd name="T105" fmla="*/ 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8" h="228">
                  <a:moveTo>
                    <a:pt x="141" y="2"/>
                  </a:moveTo>
                  <a:cubicBezTo>
                    <a:pt x="136" y="1"/>
                    <a:pt x="131" y="0"/>
                    <a:pt x="127" y="0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1" y="1"/>
                    <a:pt x="87" y="2"/>
                    <a:pt x="82" y="4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0" y="19"/>
                    <a:pt x="46" y="21"/>
                    <a:pt x="43" y="24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8"/>
                    <a:pt x="19" y="50"/>
                    <a:pt x="17" y="52"/>
                  </a:cubicBezTo>
                  <a:cubicBezTo>
                    <a:pt x="16" y="54"/>
                    <a:pt x="15" y="56"/>
                    <a:pt x="14" y="59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92"/>
                    <a:pt x="1" y="96"/>
                    <a:pt x="0" y="101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2" y="137"/>
                    <a:pt x="3" y="141"/>
                    <a:pt x="4" y="146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17" y="174"/>
                    <a:pt x="17" y="174"/>
                    <a:pt x="17" y="174"/>
                  </a:cubicBezTo>
                  <a:cubicBezTo>
                    <a:pt x="19" y="178"/>
                    <a:pt x="22" y="182"/>
                    <a:pt x="25" y="185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9" y="208"/>
                    <a:pt x="51" y="209"/>
                    <a:pt x="53" y="210"/>
                  </a:cubicBezTo>
                  <a:cubicBezTo>
                    <a:pt x="55" y="212"/>
                    <a:pt x="57" y="213"/>
                    <a:pt x="59" y="214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88" y="225"/>
                    <a:pt x="88" y="225"/>
                    <a:pt x="88" y="225"/>
                  </a:cubicBezTo>
                  <a:cubicBezTo>
                    <a:pt x="92" y="226"/>
                    <a:pt x="97" y="227"/>
                    <a:pt x="101" y="22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32" y="227"/>
                    <a:pt x="132" y="227"/>
                    <a:pt x="132" y="227"/>
                  </a:cubicBezTo>
                  <a:cubicBezTo>
                    <a:pt x="137" y="226"/>
                    <a:pt x="141" y="225"/>
                    <a:pt x="146" y="224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74" y="211"/>
                    <a:pt x="174" y="211"/>
                    <a:pt x="174" y="211"/>
                  </a:cubicBezTo>
                  <a:cubicBezTo>
                    <a:pt x="178" y="209"/>
                    <a:pt x="182" y="206"/>
                    <a:pt x="186" y="203"/>
                  </a:cubicBezTo>
                  <a:cubicBezTo>
                    <a:pt x="140" y="139"/>
                    <a:pt x="140" y="139"/>
                    <a:pt x="140" y="139"/>
                  </a:cubicBezTo>
                  <a:cubicBezTo>
                    <a:pt x="207" y="181"/>
                    <a:pt x="207" y="181"/>
                    <a:pt x="207" y="181"/>
                  </a:cubicBezTo>
                  <a:cubicBezTo>
                    <a:pt x="208" y="179"/>
                    <a:pt x="210" y="177"/>
                    <a:pt x="211" y="175"/>
                  </a:cubicBezTo>
                  <a:cubicBezTo>
                    <a:pt x="212" y="173"/>
                    <a:pt x="213" y="171"/>
                    <a:pt x="214" y="169"/>
                  </a:cubicBezTo>
                  <a:cubicBezTo>
                    <a:pt x="148" y="127"/>
                    <a:pt x="148" y="127"/>
                    <a:pt x="148" y="127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36"/>
                    <a:pt x="227" y="131"/>
                    <a:pt x="228" y="126"/>
                  </a:cubicBezTo>
                  <a:cubicBezTo>
                    <a:pt x="150" y="113"/>
                    <a:pt x="150" y="113"/>
                    <a:pt x="150" y="113"/>
                  </a:cubicBezTo>
                  <a:cubicBezTo>
                    <a:pt x="227" y="96"/>
                    <a:pt x="227" y="96"/>
                    <a:pt x="227" y="96"/>
                  </a:cubicBezTo>
                  <a:cubicBezTo>
                    <a:pt x="226" y="91"/>
                    <a:pt x="225" y="86"/>
                    <a:pt x="224" y="82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09" y="50"/>
                    <a:pt x="206" y="46"/>
                    <a:pt x="204" y="42"/>
                  </a:cubicBezTo>
                  <a:cubicBezTo>
                    <a:pt x="139" y="88"/>
                    <a:pt x="139" y="88"/>
                    <a:pt x="139" y="88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179" y="20"/>
                    <a:pt x="177" y="18"/>
                    <a:pt x="175" y="17"/>
                  </a:cubicBezTo>
                  <a:cubicBezTo>
                    <a:pt x="173" y="16"/>
                    <a:pt x="171" y="15"/>
                    <a:pt x="169" y="13"/>
                  </a:cubicBezTo>
                  <a:cubicBezTo>
                    <a:pt x="127" y="80"/>
                    <a:pt x="127" y="80"/>
                    <a:pt x="127" y="80"/>
                  </a:cubicBezTo>
                  <a:lnTo>
                    <a:pt x="141" y="2"/>
                  </a:lnTo>
                  <a:close/>
                </a:path>
              </a:pathLst>
            </a:custGeom>
            <a:solidFill>
              <a:srgbClr val="EDBD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ṡ1iḍé">
              <a:extLst>
                <a:ext uri="{FF2B5EF4-FFF2-40B4-BE49-F238E27FC236}">
                  <a16:creationId xmlns:a16="http://schemas.microsoft.com/office/drawing/2014/main" id="{D5820C52-A978-6A04-1144-85E75E52B634}"/>
                </a:ext>
              </a:extLst>
            </p:cNvPr>
            <p:cNvSpPr/>
            <p:nvPr/>
          </p:nvSpPr>
          <p:spPr bwMode="auto">
            <a:xfrm>
              <a:off x="5508626" y="1708150"/>
              <a:ext cx="765175" cy="766763"/>
            </a:xfrm>
            <a:custGeom>
              <a:avLst/>
              <a:gdLst>
                <a:gd name="T0" fmla="*/ 181 w 247"/>
                <a:gd name="T1" fmla="*/ 32 h 247"/>
                <a:gd name="T2" fmla="*/ 215 w 247"/>
                <a:gd name="T3" fmla="*/ 182 h 247"/>
                <a:gd name="T4" fmla="*/ 65 w 247"/>
                <a:gd name="T5" fmla="*/ 215 h 247"/>
                <a:gd name="T6" fmla="*/ 32 w 247"/>
                <a:gd name="T7" fmla="*/ 66 h 247"/>
                <a:gd name="T8" fmla="*/ 181 w 247"/>
                <a:gd name="T9" fmla="*/ 32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47">
                  <a:moveTo>
                    <a:pt x="181" y="32"/>
                  </a:moveTo>
                  <a:cubicBezTo>
                    <a:pt x="232" y="64"/>
                    <a:pt x="247" y="131"/>
                    <a:pt x="215" y="182"/>
                  </a:cubicBezTo>
                  <a:cubicBezTo>
                    <a:pt x="183" y="232"/>
                    <a:pt x="116" y="247"/>
                    <a:pt x="65" y="215"/>
                  </a:cubicBezTo>
                  <a:cubicBezTo>
                    <a:pt x="15" y="183"/>
                    <a:pt x="0" y="116"/>
                    <a:pt x="32" y="66"/>
                  </a:cubicBezTo>
                  <a:cubicBezTo>
                    <a:pt x="64" y="15"/>
                    <a:pt x="131" y="0"/>
                    <a:pt x="181" y="32"/>
                  </a:cubicBezTo>
                  <a:close/>
                </a:path>
              </a:pathLst>
            </a:custGeom>
            <a:solidFill>
              <a:srgbClr val="FBD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îś1idê">
              <a:extLst>
                <a:ext uri="{FF2B5EF4-FFF2-40B4-BE49-F238E27FC236}">
                  <a16:creationId xmlns:a16="http://schemas.microsoft.com/office/drawing/2014/main" id="{19B4BAB3-DA5A-0469-7422-CA7A106FEEE8}"/>
                </a:ext>
              </a:extLst>
            </p:cNvPr>
            <p:cNvSpPr/>
            <p:nvPr/>
          </p:nvSpPr>
          <p:spPr bwMode="auto">
            <a:xfrm>
              <a:off x="5554663" y="1757363"/>
              <a:ext cx="669925" cy="668338"/>
            </a:xfrm>
            <a:custGeom>
              <a:avLst/>
              <a:gdLst>
                <a:gd name="T0" fmla="*/ 134 w 216"/>
                <a:gd name="T1" fmla="*/ 2 h 215"/>
                <a:gd name="T2" fmla="*/ 120 w 216"/>
                <a:gd name="T3" fmla="*/ 0 h 215"/>
                <a:gd name="T4" fmla="*/ 107 w 216"/>
                <a:gd name="T5" fmla="*/ 72 h 215"/>
                <a:gd name="T6" fmla="*/ 91 w 216"/>
                <a:gd name="T7" fmla="*/ 1 h 215"/>
                <a:gd name="T8" fmla="*/ 78 w 216"/>
                <a:gd name="T9" fmla="*/ 4 h 215"/>
                <a:gd name="T10" fmla="*/ 93 w 216"/>
                <a:gd name="T11" fmla="*/ 75 h 215"/>
                <a:gd name="T12" fmla="*/ 52 w 216"/>
                <a:gd name="T13" fmla="*/ 15 h 215"/>
                <a:gd name="T14" fmla="*/ 40 w 216"/>
                <a:gd name="T15" fmla="*/ 23 h 215"/>
                <a:gd name="T16" fmla="*/ 82 w 216"/>
                <a:gd name="T17" fmla="*/ 83 h 215"/>
                <a:gd name="T18" fmla="*/ 21 w 216"/>
                <a:gd name="T19" fmla="*/ 44 h 215"/>
                <a:gd name="T20" fmla="*/ 17 w 216"/>
                <a:gd name="T21" fmla="*/ 50 h 215"/>
                <a:gd name="T22" fmla="*/ 13 w 216"/>
                <a:gd name="T23" fmla="*/ 56 h 215"/>
                <a:gd name="T24" fmla="*/ 74 w 216"/>
                <a:gd name="T25" fmla="*/ 95 h 215"/>
                <a:gd name="T26" fmla="*/ 3 w 216"/>
                <a:gd name="T27" fmla="*/ 82 h 215"/>
                <a:gd name="T28" fmla="*/ 0 w 216"/>
                <a:gd name="T29" fmla="*/ 96 h 215"/>
                <a:gd name="T30" fmla="*/ 72 w 216"/>
                <a:gd name="T31" fmla="*/ 109 h 215"/>
                <a:gd name="T32" fmla="*/ 1 w 216"/>
                <a:gd name="T33" fmla="*/ 124 h 215"/>
                <a:gd name="T34" fmla="*/ 4 w 216"/>
                <a:gd name="T35" fmla="*/ 138 h 215"/>
                <a:gd name="T36" fmla="*/ 75 w 216"/>
                <a:gd name="T37" fmla="*/ 122 h 215"/>
                <a:gd name="T38" fmla="*/ 16 w 216"/>
                <a:gd name="T39" fmla="*/ 164 h 215"/>
                <a:gd name="T40" fmla="*/ 24 w 216"/>
                <a:gd name="T41" fmla="*/ 176 h 215"/>
                <a:gd name="T42" fmla="*/ 83 w 216"/>
                <a:gd name="T43" fmla="*/ 134 h 215"/>
                <a:gd name="T44" fmla="*/ 44 w 216"/>
                <a:gd name="T45" fmla="*/ 195 h 215"/>
                <a:gd name="T46" fmla="*/ 50 w 216"/>
                <a:gd name="T47" fmla="*/ 199 h 215"/>
                <a:gd name="T48" fmla="*/ 56 w 216"/>
                <a:gd name="T49" fmla="*/ 203 h 215"/>
                <a:gd name="T50" fmla="*/ 95 w 216"/>
                <a:gd name="T51" fmla="*/ 142 h 215"/>
                <a:gd name="T52" fmla="*/ 83 w 216"/>
                <a:gd name="T53" fmla="*/ 213 h 215"/>
                <a:gd name="T54" fmla="*/ 97 w 216"/>
                <a:gd name="T55" fmla="*/ 215 h 215"/>
                <a:gd name="T56" fmla="*/ 109 w 216"/>
                <a:gd name="T57" fmla="*/ 144 h 215"/>
                <a:gd name="T58" fmla="*/ 125 w 216"/>
                <a:gd name="T59" fmla="*/ 215 h 215"/>
                <a:gd name="T60" fmla="*/ 139 w 216"/>
                <a:gd name="T61" fmla="*/ 212 h 215"/>
                <a:gd name="T62" fmla="*/ 123 w 216"/>
                <a:gd name="T63" fmla="*/ 141 h 215"/>
                <a:gd name="T64" fmla="*/ 165 w 216"/>
                <a:gd name="T65" fmla="*/ 200 h 215"/>
                <a:gd name="T66" fmla="*/ 176 w 216"/>
                <a:gd name="T67" fmla="*/ 192 h 215"/>
                <a:gd name="T68" fmla="*/ 134 w 216"/>
                <a:gd name="T69" fmla="*/ 133 h 215"/>
                <a:gd name="T70" fmla="*/ 196 w 216"/>
                <a:gd name="T71" fmla="*/ 172 h 215"/>
                <a:gd name="T72" fmla="*/ 200 w 216"/>
                <a:gd name="T73" fmla="*/ 166 h 215"/>
                <a:gd name="T74" fmla="*/ 203 w 216"/>
                <a:gd name="T75" fmla="*/ 160 h 215"/>
                <a:gd name="T76" fmla="*/ 142 w 216"/>
                <a:gd name="T77" fmla="*/ 121 h 215"/>
                <a:gd name="T78" fmla="*/ 213 w 216"/>
                <a:gd name="T79" fmla="*/ 133 h 215"/>
                <a:gd name="T80" fmla="*/ 216 w 216"/>
                <a:gd name="T81" fmla="*/ 119 h 215"/>
                <a:gd name="T82" fmla="*/ 144 w 216"/>
                <a:gd name="T83" fmla="*/ 107 h 215"/>
                <a:gd name="T84" fmla="*/ 215 w 216"/>
                <a:gd name="T85" fmla="*/ 91 h 215"/>
                <a:gd name="T86" fmla="*/ 212 w 216"/>
                <a:gd name="T87" fmla="*/ 77 h 215"/>
                <a:gd name="T88" fmla="*/ 141 w 216"/>
                <a:gd name="T89" fmla="*/ 93 h 215"/>
                <a:gd name="T90" fmla="*/ 201 w 216"/>
                <a:gd name="T91" fmla="*/ 51 h 215"/>
                <a:gd name="T92" fmla="*/ 192 w 216"/>
                <a:gd name="T93" fmla="*/ 40 h 215"/>
                <a:gd name="T94" fmla="*/ 133 w 216"/>
                <a:gd name="T95" fmla="*/ 82 h 215"/>
                <a:gd name="T96" fmla="*/ 172 w 216"/>
                <a:gd name="T97" fmla="*/ 20 h 215"/>
                <a:gd name="T98" fmla="*/ 166 w 216"/>
                <a:gd name="T99" fmla="*/ 16 h 215"/>
                <a:gd name="T100" fmla="*/ 160 w 216"/>
                <a:gd name="T101" fmla="*/ 13 h 215"/>
                <a:gd name="T102" fmla="*/ 121 w 216"/>
                <a:gd name="T103" fmla="*/ 74 h 215"/>
                <a:gd name="T104" fmla="*/ 134 w 216"/>
                <a:gd name="T105" fmla="*/ 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215">
                  <a:moveTo>
                    <a:pt x="134" y="2"/>
                  </a:moveTo>
                  <a:cubicBezTo>
                    <a:pt x="129" y="1"/>
                    <a:pt x="124" y="0"/>
                    <a:pt x="120" y="0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87" y="1"/>
                    <a:pt x="82" y="2"/>
                    <a:pt x="78" y="4"/>
                  </a:cubicBezTo>
                  <a:cubicBezTo>
                    <a:pt x="93" y="75"/>
                    <a:pt x="93" y="75"/>
                    <a:pt x="93" y="7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48" y="18"/>
                    <a:pt x="44" y="20"/>
                    <a:pt x="40" y="2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6"/>
                    <a:pt x="18" y="48"/>
                    <a:pt x="17" y="50"/>
                  </a:cubicBezTo>
                  <a:cubicBezTo>
                    <a:pt x="15" y="52"/>
                    <a:pt x="14" y="54"/>
                    <a:pt x="13" y="56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2" y="87"/>
                    <a:pt x="1" y="92"/>
                    <a:pt x="0" y="96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2" y="129"/>
                    <a:pt x="3" y="134"/>
                    <a:pt x="4" y="138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8" y="168"/>
                    <a:pt x="21" y="172"/>
                    <a:pt x="24" y="176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44" y="195"/>
                    <a:pt x="44" y="195"/>
                    <a:pt x="44" y="195"/>
                  </a:cubicBezTo>
                  <a:cubicBezTo>
                    <a:pt x="46" y="197"/>
                    <a:pt x="48" y="198"/>
                    <a:pt x="50" y="199"/>
                  </a:cubicBezTo>
                  <a:cubicBezTo>
                    <a:pt x="52" y="201"/>
                    <a:pt x="54" y="202"/>
                    <a:pt x="56" y="203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83" y="213"/>
                    <a:pt x="83" y="213"/>
                    <a:pt x="83" y="213"/>
                  </a:cubicBezTo>
                  <a:cubicBezTo>
                    <a:pt x="87" y="214"/>
                    <a:pt x="92" y="215"/>
                    <a:pt x="97" y="215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25" y="215"/>
                    <a:pt x="125" y="215"/>
                    <a:pt x="125" y="215"/>
                  </a:cubicBezTo>
                  <a:cubicBezTo>
                    <a:pt x="130" y="214"/>
                    <a:pt x="134" y="213"/>
                    <a:pt x="139" y="21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65" y="200"/>
                    <a:pt x="165" y="200"/>
                    <a:pt x="165" y="200"/>
                  </a:cubicBezTo>
                  <a:cubicBezTo>
                    <a:pt x="169" y="198"/>
                    <a:pt x="172" y="195"/>
                    <a:pt x="176" y="192"/>
                  </a:cubicBezTo>
                  <a:cubicBezTo>
                    <a:pt x="134" y="133"/>
                    <a:pt x="134" y="133"/>
                    <a:pt x="134" y="133"/>
                  </a:cubicBezTo>
                  <a:cubicBezTo>
                    <a:pt x="196" y="172"/>
                    <a:pt x="196" y="172"/>
                    <a:pt x="196" y="172"/>
                  </a:cubicBezTo>
                  <a:cubicBezTo>
                    <a:pt x="197" y="170"/>
                    <a:pt x="198" y="168"/>
                    <a:pt x="200" y="166"/>
                  </a:cubicBezTo>
                  <a:cubicBezTo>
                    <a:pt x="201" y="164"/>
                    <a:pt x="202" y="162"/>
                    <a:pt x="203" y="160"/>
                  </a:cubicBezTo>
                  <a:cubicBezTo>
                    <a:pt x="142" y="121"/>
                    <a:pt x="142" y="121"/>
                    <a:pt x="142" y="121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5" y="129"/>
                    <a:pt x="215" y="124"/>
                    <a:pt x="216" y="119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214" y="86"/>
                    <a:pt x="213" y="82"/>
                    <a:pt x="212" y="7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198" y="47"/>
                    <a:pt x="195" y="43"/>
                    <a:pt x="192" y="40"/>
                  </a:cubicBezTo>
                  <a:cubicBezTo>
                    <a:pt x="133" y="82"/>
                    <a:pt x="133" y="82"/>
                    <a:pt x="133" y="82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0" y="19"/>
                    <a:pt x="168" y="17"/>
                    <a:pt x="166" y="16"/>
                  </a:cubicBezTo>
                  <a:cubicBezTo>
                    <a:pt x="164" y="15"/>
                    <a:pt x="162" y="14"/>
                    <a:pt x="160" y="13"/>
                  </a:cubicBezTo>
                  <a:cubicBezTo>
                    <a:pt x="121" y="74"/>
                    <a:pt x="121" y="74"/>
                    <a:pt x="121" y="74"/>
                  </a:cubicBezTo>
                  <a:lnTo>
                    <a:pt x="134" y="2"/>
                  </a:lnTo>
                  <a:close/>
                </a:path>
              </a:pathLst>
            </a:custGeom>
            <a:solidFill>
              <a:srgbClr val="FBC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ṣ1îḍe">
              <a:extLst>
                <a:ext uri="{FF2B5EF4-FFF2-40B4-BE49-F238E27FC236}">
                  <a16:creationId xmlns:a16="http://schemas.microsoft.com/office/drawing/2014/main" id="{14864DE7-FF57-2B3B-79B6-E2B8964DC962}"/>
                </a:ext>
              </a:extLst>
            </p:cNvPr>
            <p:cNvSpPr/>
            <p:nvPr/>
          </p:nvSpPr>
          <p:spPr bwMode="auto">
            <a:xfrm>
              <a:off x="5635626" y="1879600"/>
              <a:ext cx="477838" cy="446088"/>
            </a:xfrm>
            <a:custGeom>
              <a:avLst/>
              <a:gdLst>
                <a:gd name="T0" fmla="*/ 89 w 154"/>
                <a:gd name="T1" fmla="*/ 11 h 144"/>
                <a:gd name="T2" fmla="*/ 36 w 154"/>
                <a:gd name="T3" fmla="*/ 23 h 144"/>
                <a:gd name="T4" fmla="*/ 33 w 154"/>
                <a:gd name="T5" fmla="*/ 28 h 144"/>
                <a:gd name="T6" fmla="*/ 24 w 154"/>
                <a:gd name="T7" fmla="*/ 22 h 144"/>
                <a:gd name="T8" fmla="*/ 15 w 154"/>
                <a:gd name="T9" fmla="*/ 25 h 144"/>
                <a:gd name="T10" fmla="*/ 15 w 154"/>
                <a:gd name="T11" fmla="*/ 25 h 144"/>
                <a:gd name="T12" fmla="*/ 17 w 154"/>
                <a:gd name="T13" fmla="*/ 34 h 144"/>
                <a:gd name="T14" fmla="*/ 26 w 154"/>
                <a:gd name="T15" fmla="*/ 40 h 144"/>
                <a:gd name="T16" fmla="*/ 20 w 154"/>
                <a:gd name="T17" fmla="*/ 49 h 144"/>
                <a:gd name="T18" fmla="*/ 11 w 154"/>
                <a:gd name="T19" fmla="*/ 43 h 144"/>
                <a:gd name="T20" fmla="*/ 2 w 154"/>
                <a:gd name="T21" fmla="*/ 46 h 144"/>
                <a:gd name="T22" fmla="*/ 2 w 154"/>
                <a:gd name="T23" fmla="*/ 46 h 144"/>
                <a:gd name="T24" fmla="*/ 4 w 154"/>
                <a:gd name="T25" fmla="*/ 55 h 144"/>
                <a:gd name="T26" fmla="*/ 13 w 154"/>
                <a:gd name="T27" fmla="*/ 61 h 144"/>
                <a:gd name="T28" fmla="*/ 6 w 154"/>
                <a:gd name="T29" fmla="*/ 73 h 144"/>
                <a:gd name="T30" fmla="*/ 6 w 154"/>
                <a:gd name="T31" fmla="*/ 73 h 144"/>
                <a:gd name="T32" fmla="*/ 9 w 154"/>
                <a:gd name="T33" fmla="*/ 85 h 144"/>
                <a:gd name="T34" fmla="*/ 17 w 154"/>
                <a:gd name="T35" fmla="*/ 90 h 144"/>
                <a:gd name="T36" fmla="*/ 30 w 154"/>
                <a:gd name="T37" fmla="*/ 87 h 144"/>
                <a:gd name="T38" fmla="*/ 30 w 154"/>
                <a:gd name="T39" fmla="*/ 87 h 144"/>
                <a:gd name="T40" fmla="*/ 48 w 154"/>
                <a:gd name="T41" fmla="*/ 99 h 144"/>
                <a:gd name="T42" fmla="*/ 71 w 154"/>
                <a:gd name="T43" fmla="*/ 113 h 144"/>
                <a:gd name="T44" fmla="*/ 89 w 154"/>
                <a:gd name="T45" fmla="*/ 124 h 144"/>
                <a:gd name="T46" fmla="*/ 89 w 154"/>
                <a:gd name="T47" fmla="*/ 124 h 144"/>
                <a:gd name="T48" fmla="*/ 92 w 154"/>
                <a:gd name="T49" fmla="*/ 137 h 144"/>
                <a:gd name="T50" fmla="*/ 100 w 154"/>
                <a:gd name="T51" fmla="*/ 142 h 144"/>
                <a:gd name="T52" fmla="*/ 113 w 154"/>
                <a:gd name="T53" fmla="*/ 139 h 144"/>
                <a:gd name="T54" fmla="*/ 113 w 154"/>
                <a:gd name="T55" fmla="*/ 139 h 144"/>
                <a:gd name="T56" fmla="*/ 120 w 154"/>
                <a:gd name="T57" fmla="*/ 127 h 144"/>
                <a:gd name="T58" fmla="*/ 129 w 154"/>
                <a:gd name="T59" fmla="*/ 132 h 144"/>
                <a:gd name="T60" fmla="*/ 139 w 154"/>
                <a:gd name="T61" fmla="*/ 130 h 144"/>
                <a:gd name="T62" fmla="*/ 139 w 154"/>
                <a:gd name="T63" fmla="*/ 130 h 144"/>
                <a:gd name="T64" fmla="*/ 137 w 154"/>
                <a:gd name="T65" fmla="*/ 120 h 144"/>
                <a:gd name="T66" fmla="*/ 127 w 154"/>
                <a:gd name="T67" fmla="*/ 115 h 144"/>
                <a:gd name="T68" fmla="*/ 133 w 154"/>
                <a:gd name="T69" fmla="*/ 106 h 144"/>
                <a:gd name="T70" fmla="*/ 142 w 154"/>
                <a:gd name="T71" fmla="*/ 112 h 144"/>
                <a:gd name="T72" fmla="*/ 152 w 154"/>
                <a:gd name="T73" fmla="*/ 109 h 144"/>
                <a:gd name="T74" fmla="*/ 152 w 154"/>
                <a:gd name="T75" fmla="*/ 109 h 144"/>
                <a:gd name="T76" fmla="*/ 149 w 154"/>
                <a:gd name="T77" fmla="*/ 100 h 144"/>
                <a:gd name="T78" fmla="*/ 140 w 154"/>
                <a:gd name="T79" fmla="*/ 94 h 144"/>
                <a:gd name="T80" fmla="*/ 143 w 154"/>
                <a:gd name="T81" fmla="*/ 90 h 144"/>
                <a:gd name="T82" fmla="*/ 131 w 154"/>
                <a:gd name="T83" fmla="*/ 37 h 144"/>
                <a:gd name="T84" fmla="*/ 131 w 154"/>
                <a:gd name="T85" fmla="*/ 37 h 144"/>
                <a:gd name="T86" fmla="*/ 105 w 154"/>
                <a:gd name="T87" fmla="*/ 32 h 144"/>
                <a:gd name="T88" fmla="*/ 89 w 154"/>
                <a:gd name="T89" fmla="*/ 11 h 144"/>
                <a:gd name="T90" fmla="*/ 119 w 154"/>
                <a:gd name="T91" fmla="*/ 75 h 144"/>
                <a:gd name="T92" fmla="*/ 103 w 154"/>
                <a:gd name="T93" fmla="*/ 100 h 144"/>
                <a:gd name="T94" fmla="*/ 86 w 154"/>
                <a:gd name="T95" fmla="*/ 89 h 144"/>
                <a:gd name="T96" fmla="*/ 102 w 154"/>
                <a:gd name="T97" fmla="*/ 64 h 144"/>
                <a:gd name="T98" fmla="*/ 116 w 154"/>
                <a:gd name="T99" fmla="*/ 61 h 144"/>
                <a:gd name="T100" fmla="*/ 119 w 154"/>
                <a:gd name="T101" fmla="*/ 75 h 144"/>
                <a:gd name="T102" fmla="*/ 77 w 154"/>
                <a:gd name="T103" fmla="*/ 49 h 144"/>
                <a:gd name="T104" fmla="*/ 62 w 154"/>
                <a:gd name="T105" fmla="*/ 74 h 144"/>
                <a:gd name="T106" fmla="*/ 44 w 154"/>
                <a:gd name="T107" fmla="*/ 64 h 144"/>
                <a:gd name="T108" fmla="*/ 60 w 154"/>
                <a:gd name="T109" fmla="*/ 38 h 144"/>
                <a:gd name="T110" fmla="*/ 74 w 154"/>
                <a:gd name="T111" fmla="*/ 35 h 144"/>
                <a:gd name="T112" fmla="*/ 77 w 154"/>
                <a:gd name="T113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4" h="144">
                  <a:moveTo>
                    <a:pt x="89" y="11"/>
                  </a:moveTo>
                  <a:cubicBezTo>
                    <a:pt x="71" y="0"/>
                    <a:pt x="47" y="6"/>
                    <a:pt x="36" y="2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1" y="20"/>
                    <a:pt x="17" y="21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3" y="28"/>
                    <a:pt x="14" y="32"/>
                    <a:pt x="17" y="34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1"/>
                    <a:pt x="4" y="42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9"/>
                    <a:pt x="1" y="53"/>
                    <a:pt x="4" y="55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3" y="77"/>
                    <a:pt x="4" y="83"/>
                    <a:pt x="9" y="85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21" y="93"/>
                    <a:pt x="27" y="92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71" y="113"/>
                    <a:pt x="71" y="113"/>
                    <a:pt x="71" y="113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86" y="128"/>
                    <a:pt x="88" y="134"/>
                    <a:pt x="92" y="137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4" y="144"/>
                    <a:pt x="110" y="143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9" y="132"/>
                    <a:pt x="129" y="132"/>
                    <a:pt x="129" y="132"/>
                  </a:cubicBezTo>
                  <a:cubicBezTo>
                    <a:pt x="133" y="134"/>
                    <a:pt x="137" y="133"/>
                    <a:pt x="139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1" y="127"/>
                    <a:pt x="140" y="122"/>
                    <a:pt x="137" y="120"/>
                  </a:cubicBezTo>
                  <a:cubicBezTo>
                    <a:pt x="127" y="115"/>
                    <a:pt x="127" y="115"/>
                    <a:pt x="127" y="115"/>
                  </a:cubicBezTo>
                  <a:cubicBezTo>
                    <a:pt x="133" y="106"/>
                    <a:pt x="133" y="106"/>
                    <a:pt x="133" y="106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45" y="114"/>
                    <a:pt x="150" y="113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4" y="106"/>
                    <a:pt x="153" y="102"/>
                    <a:pt x="149" y="100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154" y="72"/>
                    <a:pt x="149" y="48"/>
                    <a:pt x="131" y="37"/>
                  </a:cubicBezTo>
                  <a:cubicBezTo>
                    <a:pt x="131" y="37"/>
                    <a:pt x="131" y="37"/>
                    <a:pt x="131" y="37"/>
                  </a:cubicBezTo>
                  <a:cubicBezTo>
                    <a:pt x="123" y="32"/>
                    <a:pt x="113" y="30"/>
                    <a:pt x="105" y="32"/>
                  </a:cubicBezTo>
                  <a:cubicBezTo>
                    <a:pt x="102" y="23"/>
                    <a:pt x="97" y="16"/>
                    <a:pt x="89" y="11"/>
                  </a:cubicBezTo>
                  <a:close/>
                  <a:moveTo>
                    <a:pt x="119" y="75"/>
                  </a:moveTo>
                  <a:cubicBezTo>
                    <a:pt x="103" y="100"/>
                    <a:pt x="103" y="100"/>
                    <a:pt x="103" y="100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5" y="59"/>
                    <a:pt x="111" y="58"/>
                    <a:pt x="116" y="61"/>
                  </a:cubicBezTo>
                  <a:cubicBezTo>
                    <a:pt x="121" y="64"/>
                    <a:pt x="122" y="70"/>
                    <a:pt x="119" y="75"/>
                  </a:cubicBezTo>
                  <a:close/>
                  <a:moveTo>
                    <a:pt x="77" y="49"/>
                  </a:moveTo>
                  <a:cubicBezTo>
                    <a:pt x="62" y="74"/>
                    <a:pt x="62" y="74"/>
                    <a:pt x="62" y="7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3" y="33"/>
                    <a:pt x="69" y="32"/>
                    <a:pt x="74" y="35"/>
                  </a:cubicBezTo>
                  <a:cubicBezTo>
                    <a:pt x="79" y="38"/>
                    <a:pt x="80" y="44"/>
                    <a:pt x="77" y="49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îṣļídè">
              <a:extLst>
                <a:ext uri="{FF2B5EF4-FFF2-40B4-BE49-F238E27FC236}">
                  <a16:creationId xmlns:a16="http://schemas.microsoft.com/office/drawing/2014/main" id="{D4A274C3-61F4-26EE-1C51-5E0C7643FA6E}"/>
                </a:ext>
              </a:extLst>
            </p:cNvPr>
            <p:cNvSpPr/>
            <p:nvPr/>
          </p:nvSpPr>
          <p:spPr bwMode="auto">
            <a:xfrm>
              <a:off x="6051551" y="2000250"/>
              <a:ext cx="82550" cy="244475"/>
            </a:xfrm>
            <a:custGeom>
              <a:avLst/>
              <a:gdLst>
                <a:gd name="T0" fmla="*/ 23 w 27"/>
                <a:gd name="T1" fmla="*/ 65 h 79"/>
                <a:gd name="T2" fmla="*/ 14 w 27"/>
                <a:gd name="T3" fmla="*/ 59 h 79"/>
                <a:gd name="T4" fmla="*/ 16 w 27"/>
                <a:gd name="T5" fmla="*/ 55 h 79"/>
                <a:gd name="T6" fmla="*/ 4 w 27"/>
                <a:gd name="T7" fmla="*/ 2 h 79"/>
                <a:gd name="T8" fmla="*/ 4 w 27"/>
                <a:gd name="T9" fmla="*/ 2 h 79"/>
                <a:gd name="T10" fmla="*/ 0 w 27"/>
                <a:gd name="T11" fmla="*/ 0 h 79"/>
                <a:gd name="T12" fmla="*/ 9 w 27"/>
                <a:gd name="T13" fmla="*/ 51 h 79"/>
                <a:gd name="T14" fmla="*/ 6 w 27"/>
                <a:gd name="T15" fmla="*/ 55 h 79"/>
                <a:gd name="T16" fmla="*/ 15 w 27"/>
                <a:gd name="T17" fmla="*/ 61 h 79"/>
                <a:gd name="T18" fmla="*/ 18 w 27"/>
                <a:gd name="T19" fmla="*/ 70 h 79"/>
                <a:gd name="T20" fmla="*/ 8 w 27"/>
                <a:gd name="T21" fmla="*/ 73 h 79"/>
                <a:gd name="T22" fmla="*/ 15 w 27"/>
                <a:gd name="T23" fmla="*/ 77 h 79"/>
                <a:gd name="T24" fmla="*/ 25 w 27"/>
                <a:gd name="T25" fmla="*/ 75 h 79"/>
                <a:gd name="T26" fmla="*/ 25 w 27"/>
                <a:gd name="T27" fmla="*/ 75 h 79"/>
                <a:gd name="T28" fmla="*/ 23 w 27"/>
                <a:gd name="T2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79">
                  <a:moveTo>
                    <a:pt x="23" y="65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7" y="37"/>
                    <a:pt x="22" y="1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15" y="12"/>
                    <a:pt x="19" y="34"/>
                    <a:pt x="9" y="51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9" y="63"/>
                    <a:pt x="20" y="67"/>
                    <a:pt x="18" y="70"/>
                  </a:cubicBezTo>
                  <a:cubicBezTo>
                    <a:pt x="16" y="73"/>
                    <a:pt x="12" y="74"/>
                    <a:pt x="8" y="73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9" y="79"/>
                    <a:pt x="23" y="78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7" y="71"/>
                    <a:pt x="26" y="67"/>
                    <a:pt x="23" y="65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iṡḻíḋè">
              <a:extLst>
                <a:ext uri="{FF2B5EF4-FFF2-40B4-BE49-F238E27FC236}">
                  <a16:creationId xmlns:a16="http://schemas.microsoft.com/office/drawing/2014/main" id="{84CA1659-34AB-A178-B151-D47B20405B2B}"/>
                </a:ext>
              </a:extLst>
            </p:cNvPr>
            <p:cNvSpPr/>
            <p:nvPr/>
          </p:nvSpPr>
          <p:spPr bwMode="auto">
            <a:xfrm>
              <a:off x="5902326" y="2058988"/>
              <a:ext cx="101600" cy="130175"/>
            </a:xfrm>
            <a:custGeom>
              <a:avLst/>
              <a:gdLst>
                <a:gd name="T0" fmla="*/ 17 w 33"/>
                <a:gd name="T1" fmla="*/ 42 h 42"/>
                <a:gd name="T2" fmla="*/ 8 w 33"/>
                <a:gd name="T3" fmla="*/ 36 h 42"/>
                <a:gd name="T4" fmla="*/ 23 w 33"/>
                <a:gd name="T5" fmla="*/ 11 h 42"/>
                <a:gd name="T6" fmla="*/ 33 w 33"/>
                <a:gd name="T7" fmla="*/ 6 h 42"/>
                <a:gd name="T8" fmla="*/ 30 w 33"/>
                <a:gd name="T9" fmla="*/ 3 h 42"/>
                <a:gd name="T10" fmla="*/ 16 w 33"/>
                <a:gd name="T11" fmla="*/ 6 h 42"/>
                <a:gd name="T12" fmla="*/ 0 w 33"/>
                <a:gd name="T13" fmla="*/ 31 h 42"/>
                <a:gd name="T14" fmla="*/ 17 w 3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42">
                  <a:moveTo>
                    <a:pt x="17" y="42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7"/>
                    <a:pt x="29" y="5"/>
                    <a:pt x="33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5" y="0"/>
                    <a:pt x="19" y="1"/>
                    <a:pt x="16" y="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7" y="42"/>
                    <a:pt x="17" y="42"/>
                    <a:pt x="17" y="4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$ľiḍé">
              <a:extLst>
                <a:ext uri="{FF2B5EF4-FFF2-40B4-BE49-F238E27FC236}">
                  <a16:creationId xmlns:a16="http://schemas.microsoft.com/office/drawing/2014/main" id="{FDE9671A-72F9-9A8E-A55C-D5926BC1B8DA}"/>
                </a:ext>
              </a:extLst>
            </p:cNvPr>
            <p:cNvSpPr/>
            <p:nvPr/>
          </p:nvSpPr>
          <p:spPr bwMode="auto">
            <a:xfrm>
              <a:off x="5730876" y="1962150"/>
              <a:ext cx="6350" cy="317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0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ṧļïďe">
              <a:extLst>
                <a:ext uri="{FF2B5EF4-FFF2-40B4-BE49-F238E27FC236}">
                  <a16:creationId xmlns:a16="http://schemas.microsoft.com/office/drawing/2014/main" id="{95D0280B-3C1E-A23C-8B60-9E99CCD64822}"/>
                </a:ext>
              </a:extLst>
            </p:cNvPr>
            <p:cNvSpPr/>
            <p:nvPr/>
          </p:nvSpPr>
          <p:spPr bwMode="auto">
            <a:xfrm>
              <a:off x="5772151" y="1978025"/>
              <a:ext cx="101600" cy="130175"/>
            </a:xfrm>
            <a:custGeom>
              <a:avLst/>
              <a:gdLst>
                <a:gd name="T0" fmla="*/ 30 w 33"/>
                <a:gd name="T1" fmla="*/ 3 h 42"/>
                <a:gd name="T2" fmla="*/ 16 w 33"/>
                <a:gd name="T3" fmla="*/ 6 h 42"/>
                <a:gd name="T4" fmla="*/ 0 w 33"/>
                <a:gd name="T5" fmla="*/ 32 h 42"/>
                <a:gd name="T6" fmla="*/ 18 w 33"/>
                <a:gd name="T7" fmla="*/ 42 h 42"/>
                <a:gd name="T8" fmla="*/ 18 w 33"/>
                <a:gd name="T9" fmla="*/ 42 h 42"/>
                <a:gd name="T10" fmla="*/ 8 w 33"/>
                <a:gd name="T11" fmla="*/ 36 h 42"/>
                <a:gd name="T12" fmla="*/ 23 w 33"/>
                <a:gd name="T13" fmla="*/ 11 h 42"/>
                <a:gd name="T14" fmla="*/ 33 w 33"/>
                <a:gd name="T15" fmla="*/ 6 h 42"/>
                <a:gd name="T16" fmla="*/ 30 w 33"/>
                <a:gd name="T17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2">
                  <a:moveTo>
                    <a:pt x="30" y="3"/>
                  </a:moveTo>
                  <a:cubicBezTo>
                    <a:pt x="25" y="0"/>
                    <a:pt x="19" y="1"/>
                    <a:pt x="16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7"/>
                    <a:pt x="29" y="6"/>
                    <a:pt x="33" y="6"/>
                  </a:cubicBezTo>
                  <a:cubicBezTo>
                    <a:pt x="32" y="5"/>
                    <a:pt x="31" y="4"/>
                    <a:pt x="30" y="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îṥlïḓe">
              <a:extLst>
                <a:ext uri="{FF2B5EF4-FFF2-40B4-BE49-F238E27FC236}">
                  <a16:creationId xmlns:a16="http://schemas.microsoft.com/office/drawing/2014/main" id="{8FDC79D4-CE3C-F989-4714-82B22A56E2C7}"/>
                </a:ext>
              </a:extLst>
            </p:cNvPr>
            <p:cNvSpPr/>
            <p:nvPr/>
          </p:nvSpPr>
          <p:spPr bwMode="auto">
            <a:xfrm>
              <a:off x="5921376" y="1919288"/>
              <a:ext cx="55563" cy="58738"/>
            </a:xfrm>
            <a:custGeom>
              <a:avLst/>
              <a:gdLst>
                <a:gd name="T0" fmla="*/ 0 w 18"/>
                <a:gd name="T1" fmla="*/ 0 h 19"/>
                <a:gd name="T2" fmla="*/ 13 w 18"/>
                <a:gd name="T3" fmla="*/ 19 h 19"/>
                <a:gd name="T4" fmla="*/ 18 w 18"/>
                <a:gd name="T5" fmla="*/ 18 h 19"/>
                <a:gd name="T6" fmla="*/ 4 w 18"/>
                <a:gd name="T7" fmla="*/ 2 h 19"/>
                <a:gd name="T8" fmla="*/ 4 w 18"/>
                <a:gd name="T9" fmla="*/ 2 h 19"/>
                <a:gd name="T10" fmla="*/ 0 w 18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9">
                  <a:moveTo>
                    <a:pt x="0" y="0"/>
                  </a:moveTo>
                  <a:cubicBezTo>
                    <a:pt x="6" y="5"/>
                    <a:pt x="11" y="12"/>
                    <a:pt x="13" y="19"/>
                  </a:cubicBezTo>
                  <a:cubicBezTo>
                    <a:pt x="15" y="18"/>
                    <a:pt x="16" y="18"/>
                    <a:pt x="18" y="18"/>
                  </a:cubicBezTo>
                  <a:cubicBezTo>
                    <a:pt x="15" y="12"/>
                    <a:pt x="10" y="6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s1îḍé">
              <a:extLst>
                <a:ext uri="{FF2B5EF4-FFF2-40B4-BE49-F238E27FC236}">
                  <a16:creationId xmlns:a16="http://schemas.microsoft.com/office/drawing/2014/main" id="{04976195-D17B-A854-AF4D-0739C92DFF98}"/>
                </a:ext>
              </a:extLst>
            </p:cNvPr>
            <p:cNvSpPr/>
            <p:nvPr/>
          </p:nvSpPr>
          <p:spPr bwMode="auto">
            <a:xfrm>
              <a:off x="6029326" y="2208213"/>
              <a:ext cx="65088" cy="101600"/>
            </a:xfrm>
            <a:custGeom>
              <a:avLst/>
              <a:gdLst>
                <a:gd name="T0" fmla="*/ 17 w 21"/>
                <a:gd name="T1" fmla="*/ 19 h 33"/>
                <a:gd name="T2" fmla="*/ 8 w 21"/>
                <a:gd name="T3" fmla="*/ 13 h 33"/>
                <a:gd name="T4" fmla="*/ 13 w 21"/>
                <a:gd name="T5" fmla="*/ 4 h 33"/>
                <a:gd name="T6" fmla="*/ 6 w 21"/>
                <a:gd name="T7" fmla="*/ 0 h 33"/>
                <a:gd name="T8" fmla="*/ 0 w 21"/>
                <a:gd name="T9" fmla="*/ 9 h 33"/>
                <a:gd name="T10" fmla="*/ 10 w 21"/>
                <a:gd name="T11" fmla="*/ 14 h 33"/>
                <a:gd name="T12" fmla="*/ 12 w 21"/>
                <a:gd name="T13" fmla="*/ 24 h 33"/>
                <a:gd name="T14" fmla="*/ 2 w 21"/>
                <a:gd name="T15" fmla="*/ 26 h 33"/>
                <a:gd name="T16" fmla="*/ 9 w 21"/>
                <a:gd name="T17" fmla="*/ 31 h 33"/>
                <a:gd name="T18" fmla="*/ 19 w 21"/>
                <a:gd name="T19" fmla="*/ 29 h 33"/>
                <a:gd name="T20" fmla="*/ 17 w 21"/>
                <a:gd name="T21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3">
                  <a:moveTo>
                    <a:pt x="17" y="19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6"/>
                    <a:pt x="14" y="21"/>
                    <a:pt x="12" y="24"/>
                  </a:cubicBezTo>
                  <a:cubicBezTo>
                    <a:pt x="10" y="27"/>
                    <a:pt x="6" y="28"/>
                    <a:pt x="2" y="2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3" y="33"/>
                    <a:pt x="17" y="32"/>
                    <a:pt x="19" y="29"/>
                  </a:cubicBezTo>
                  <a:cubicBezTo>
                    <a:pt x="21" y="25"/>
                    <a:pt x="20" y="21"/>
                    <a:pt x="17" y="19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$lïďe">
              <a:extLst>
                <a:ext uri="{FF2B5EF4-FFF2-40B4-BE49-F238E27FC236}">
                  <a16:creationId xmlns:a16="http://schemas.microsoft.com/office/drawing/2014/main" id="{A79D8CB7-C2C0-83AF-771D-87C3E9C35E6F}"/>
                </a:ext>
              </a:extLst>
            </p:cNvPr>
            <p:cNvSpPr/>
            <p:nvPr/>
          </p:nvSpPr>
          <p:spPr bwMode="auto">
            <a:xfrm>
              <a:off x="5691188" y="2028825"/>
              <a:ext cx="6350" cy="1588"/>
            </a:xfrm>
            <a:custGeom>
              <a:avLst/>
              <a:gdLst>
                <a:gd name="T0" fmla="*/ 2 w 2"/>
                <a:gd name="T1" fmla="*/ 1 h 1"/>
                <a:gd name="T2" fmla="*/ 1 w 2"/>
                <a:gd name="T3" fmla="*/ 0 h 1"/>
                <a:gd name="T4" fmla="*/ 0 w 2"/>
                <a:gd name="T5" fmla="*/ 0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ṩ1ïdê">
              <a:extLst>
                <a:ext uri="{FF2B5EF4-FFF2-40B4-BE49-F238E27FC236}">
                  <a16:creationId xmlns:a16="http://schemas.microsoft.com/office/drawing/2014/main" id="{567E0A74-A7A5-CC33-29DC-96D7292EB071}"/>
                </a:ext>
              </a:extLst>
            </p:cNvPr>
            <p:cNvSpPr/>
            <p:nvPr/>
          </p:nvSpPr>
          <p:spPr bwMode="auto">
            <a:xfrm>
              <a:off x="5945188" y="2273300"/>
              <a:ext cx="84138" cy="68263"/>
            </a:xfrm>
            <a:custGeom>
              <a:avLst/>
              <a:gdLst>
                <a:gd name="T0" fmla="*/ 20 w 27"/>
                <a:gd name="T1" fmla="*/ 0 h 22"/>
                <a:gd name="T2" fmla="*/ 13 w 27"/>
                <a:gd name="T3" fmla="*/ 12 h 22"/>
                <a:gd name="T4" fmla="*/ 0 w 27"/>
                <a:gd name="T5" fmla="*/ 15 h 22"/>
                <a:gd name="T6" fmla="*/ 7 w 27"/>
                <a:gd name="T7" fmla="*/ 19 h 22"/>
                <a:gd name="T8" fmla="*/ 20 w 27"/>
                <a:gd name="T9" fmla="*/ 16 h 22"/>
                <a:gd name="T10" fmla="*/ 27 w 27"/>
                <a:gd name="T11" fmla="*/ 4 h 22"/>
                <a:gd name="T12" fmla="*/ 20 w 27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2">
                  <a:moveTo>
                    <a:pt x="20" y="0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0" y="16"/>
                    <a:pt x="5" y="17"/>
                    <a:pt x="0" y="15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2" y="22"/>
                    <a:pt x="17" y="20"/>
                    <a:pt x="20" y="16"/>
                  </a:cubicBezTo>
                  <a:cubicBezTo>
                    <a:pt x="27" y="4"/>
                    <a:pt x="27" y="4"/>
                    <a:pt x="27" y="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îślíḋé">
              <a:extLst>
                <a:ext uri="{FF2B5EF4-FFF2-40B4-BE49-F238E27FC236}">
                  <a16:creationId xmlns:a16="http://schemas.microsoft.com/office/drawing/2014/main" id="{BA19C50F-116C-8746-C2D7-CA2400B78786}"/>
                </a:ext>
              </a:extLst>
            </p:cNvPr>
            <p:cNvSpPr/>
            <p:nvPr/>
          </p:nvSpPr>
          <p:spPr bwMode="auto">
            <a:xfrm>
              <a:off x="5688013" y="2149475"/>
              <a:ext cx="61913" cy="30163"/>
            </a:xfrm>
            <a:custGeom>
              <a:avLst/>
              <a:gdLst>
                <a:gd name="T0" fmla="*/ 13 w 20"/>
                <a:gd name="T1" fmla="*/ 0 h 10"/>
                <a:gd name="T2" fmla="*/ 0 w 20"/>
                <a:gd name="T3" fmla="*/ 3 h 10"/>
                <a:gd name="T4" fmla="*/ 7 w 20"/>
                <a:gd name="T5" fmla="*/ 8 h 10"/>
                <a:gd name="T6" fmla="*/ 20 w 20"/>
                <a:gd name="T7" fmla="*/ 5 h 10"/>
                <a:gd name="T8" fmla="*/ 13 w 2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0">
                  <a:moveTo>
                    <a:pt x="13" y="0"/>
                  </a:moveTo>
                  <a:cubicBezTo>
                    <a:pt x="10" y="5"/>
                    <a:pt x="4" y="6"/>
                    <a:pt x="0" y="3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1" y="10"/>
                    <a:pt x="17" y="9"/>
                    <a:pt x="20" y="5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5" name="78215fa3-5552-4137-a1c4-f6d7513871e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06613" y="1391808"/>
            <a:ext cx="8230229" cy="4182350"/>
            <a:chOff x="225708" y="1539000"/>
            <a:chExt cx="8230229" cy="4182350"/>
          </a:xfrm>
        </p:grpSpPr>
        <p:sp>
          <p:nvSpPr>
            <p:cNvPr id="6" name="ïś1ïďé"/>
            <p:cNvSpPr/>
            <p:nvPr/>
          </p:nvSpPr>
          <p:spPr>
            <a:xfrm flipH="1">
              <a:off x="3736063" y="1539000"/>
              <a:ext cx="4719874" cy="4182350"/>
            </a:xfrm>
            <a:custGeom>
              <a:avLst/>
              <a:gdLst>
                <a:gd name="connsiteX0" fmla="*/ 2100975 w 2161778"/>
                <a:gd name="connsiteY0" fmla="*/ 0 h 1915584"/>
                <a:gd name="connsiteX1" fmla="*/ 1582752 w 2161778"/>
                <a:gd name="connsiteY1" fmla="*/ 0 h 1915584"/>
                <a:gd name="connsiteX2" fmla="*/ 1521949 w 2161778"/>
                <a:gd name="connsiteY2" fmla="*/ 60781 h 1915584"/>
                <a:gd name="connsiteX3" fmla="*/ 1521949 w 2161778"/>
                <a:gd name="connsiteY3" fmla="*/ 146792 h 1915584"/>
                <a:gd name="connsiteX4" fmla="*/ 1521987 w 2161778"/>
                <a:gd name="connsiteY4" fmla="*/ 147548 h 1915584"/>
                <a:gd name="connsiteX5" fmla="*/ 1521987 w 2161778"/>
                <a:gd name="connsiteY5" fmla="*/ 375764 h 1915584"/>
                <a:gd name="connsiteX6" fmla="*/ 1258058 w 2161778"/>
                <a:gd name="connsiteY6" fmla="*/ 639598 h 1915584"/>
                <a:gd name="connsiteX7" fmla="*/ 1150381 w 2161778"/>
                <a:gd name="connsiteY7" fmla="*/ 639598 h 1915584"/>
                <a:gd name="connsiteX8" fmla="*/ 1150380 w 2161778"/>
                <a:gd name="connsiteY8" fmla="*/ 639598 h 1915584"/>
                <a:gd name="connsiteX9" fmla="*/ 820686 w 2161778"/>
                <a:gd name="connsiteY9" fmla="*/ 639598 h 1915584"/>
                <a:gd name="connsiteX10" fmla="*/ 759883 w 2161778"/>
                <a:gd name="connsiteY10" fmla="*/ 700379 h 1915584"/>
                <a:gd name="connsiteX11" fmla="*/ 759883 w 2161778"/>
                <a:gd name="connsiteY11" fmla="*/ 955466 h 1915584"/>
                <a:gd name="connsiteX12" fmla="*/ 758604 w 2161778"/>
                <a:gd name="connsiteY12" fmla="*/ 956745 h 1915584"/>
                <a:gd name="connsiteX13" fmla="*/ 758604 w 2161778"/>
                <a:gd name="connsiteY13" fmla="*/ 1019500 h 1915584"/>
                <a:gd name="connsiteX14" fmla="*/ 494675 w 2161778"/>
                <a:gd name="connsiteY14" fmla="*/ 1283334 h 1915584"/>
                <a:gd name="connsiteX15" fmla="*/ 266376 w 2161778"/>
                <a:gd name="connsiteY15" fmla="*/ 1283334 h 1915584"/>
                <a:gd name="connsiteX16" fmla="*/ 239391 w 2161778"/>
                <a:gd name="connsiteY16" fmla="*/ 1281972 h 1915584"/>
                <a:gd name="connsiteX17" fmla="*/ 221195 w 2161778"/>
                <a:gd name="connsiteY17" fmla="*/ 1279196 h 1915584"/>
                <a:gd name="connsiteX18" fmla="*/ 58621 w 2161778"/>
                <a:gd name="connsiteY18" fmla="*/ 1279196 h 1915584"/>
                <a:gd name="connsiteX19" fmla="*/ 2596 w 2161778"/>
                <a:gd name="connsiteY19" fmla="*/ 1316318 h 1915584"/>
                <a:gd name="connsiteX20" fmla="*/ 0 w 2161778"/>
                <a:gd name="connsiteY20" fmla="*/ 1329173 h 1915584"/>
                <a:gd name="connsiteX21" fmla="*/ 0 w 2161778"/>
                <a:gd name="connsiteY21" fmla="*/ 1915584 h 1915584"/>
                <a:gd name="connsiteX22" fmla="*/ 592745 w 2161778"/>
                <a:gd name="connsiteY22" fmla="*/ 1915584 h 1915584"/>
                <a:gd name="connsiteX23" fmla="*/ 600512 w 2161778"/>
                <a:gd name="connsiteY23" fmla="*/ 1914017 h 1915584"/>
                <a:gd name="connsiteX24" fmla="*/ 637647 w 2161778"/>
                <a:gd name="connsiteY24" fmla="*/ 1858012 h 1915584"/>
                <a:gd name="connsiteX25" fmla="*/ 637647 w 2161778"/>
                <a:gd name="connsiteY25" fmla="*/ 1807743 h 1915584"/>
                <a:gd name="connsiteX26" fmla="*/ 636193 w 2161778"/>
                <a:gd name="connsiteY26" fmla="*/ 1798221 h 1915584"/>
                <a:gd name="connsiteX27" fmla="*/ 634831 w 2161778"/>
                <a:gd name="connsiteY27" fmla="*/ 1771245 h 1915584"/>
                <a:gd name="connsiteX28" fmla="*/ 634831 w 2161778"/>
                <a:gd name="connsiteY28" fmla="*/ 1543029 h 1915584"/>
                <a:gd name="connsiteX29" fmla="*/ 898760 w 2161778"/>
                <a:gd name="connsiteY29" fmla="*/ 1279196 h 1915584"/>
                <a:gd name="connsiteX30" fmla="*/ 949696 w 2161778"/>
                <a:gd name="connsiteY30" fmla="*/ 1279196 h 1915584"/>
                <a:gd name="connsiteX31" fmla="*/ 1127058 w 2161778"/>
                <a:gd name="connsiteY31" fmla="*/ 1279196 h 1915584"/>
                <a:gd name="connsiteX32" fmla="*/ 1338909 w 2161778"/>
                <a:gd name="connsiteY32" fmla="*/ 1279196 h 1915584"/>
                <a:gd name="connsiteX33" fmla="*/ 1399713 w 2161778"/>
                <a:gd name="connsiteY33" fmla="*/ 1218415 h 1915584"/>
                <a:gd name="connsiteX34" fmla="*/ 1399713 w 2161778"/>
                <a:gd name="connsiteY34" fmla="*/ 1161038 h 1915584"/>
                <a:gd name="connsiteX35" fmla="*/ 1399344 w 2161778"/>
                <a:gd name="connsiteY35" fmla="*/ 1158623 h 1915584"/>
                <a:gd name="connsiteX36" fmla="*/ 1397981 w 2161778"/>
                <a:gd name="connsiteY36" fmla="*/ 1131648 h 1915584"/>
                <a:gd name="connsiteX37" fmla="*/ 1397981 w 2161778"/>
                <a:gd name="connsiteY37" fmla="*/ 903431 h 1915584"/>
                <a:gd name="connsiteX38" fmla="*/ 1661910 w 2161778"/>
                <a:gd name="connsiteY38" fmla="*/ 639598 h 1915584"/>
                <a:gd name="connsiteX39" fmla="*/ 1890209 w 2161778"/>
                <a:gd name="connsiteY39" fmla="*/ 639598 h 1915584"/>
                <a:gd name="connsiteX40" fmla="*/ 1890217 w 2161778"/>
                <a:gd name="connsiteY40" fmla="*/ 639598 h 1915584"/>
                <a:gd name="connsiteX41" fmla="*/ 2100975 w 2161778"/>
                <a:gd name="connsiteY41" fmla="*/ 639598 h 1915584"/>
                <a:gd name="connsiteX42" fmla="*/ 2161778 w 2161778"/>
                <a:gd name="connsiteY42" fmla="*/ 578817 h 1915584"/>
                <a:gd name="connsiteX43" fmla="*/ 2161778 w 2161778"/>
                <a:gd name="connsiteY43" fmla="*/ 60781 h 1915584"/>
                <a:gd name="connsiteX44" fmla="*/ 2100975 w 2161778"/>
                <a:gd name="connsiteY44" fmla="*/ 0 h 191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61778" h="1915584">
                  <a:moveTo>
                    <a:pt x="2100975" y="0"/>
                  </a:moveTo>
                  <a:lnTo>
                    <a:pt x="1582752" y="0"/>
                  </a:lnTo>
                  <a:cubicBezTo>
                    <a:pt x="1549171" y="0"/>
                    <a:pt x="1521949" y="27213"/>
                    <a:pt x="1521949" y="60781"/>
                  </a:cubicBezTo>
                  <a:lnTo>
                    <a:pt x="1521949" y="146792"/>
                  </a:lnTo>
                  <a:lnTo>
                    <a:pt x="1521987" y="147548"/>
                  </a:lnTo>
                  <a:lnTo>
                    <a:pt x="1521987" y="375764"/>
                  </a:lnTo>
                  <a:cubicBezTo>
                    <a:pt x="1521987" y="521475"/>
                    <a:pt x="1403822" y="639598"/>
                    <a:pt x="1258058" y="639598"/>
                  </a:cubicBezTo>
                  <a:lnTo>
                    <a:pt x="1150381" y="639598"/>
                  </a:lnTo>
                  <a:lnTo>
                    <a:pt x="1150380" y="639598"/>
                  </a:lnTo>
                  <a:lnTo>
                    <a:pt x="820686" y="639598"/>
                  </a:lnTo>
                  <a:cubicBezTo>
                    <a:pt x="787106" y="639598"/>
                    <a:pt x="759883" y="666810"/>
                    <a:pt x="759883" y="700379"/>
                  </a:cubicBezTo>
                  <a:lnTo>
                    <a:pt x="759883" y="955466"/>
                  </a:lnTo>
                  <a:lnTo>
                    <a:pt x="758604" y="956745"/>
                  </a:lnTo>
                  <a:lnTo>
                    <a:pt x="758604" y="1019500"/>
                  </a:lnTo>
                  <a:cubicBezTo>
                    <a:pt x="758604" y="1165212"/>
                    <a:pt x="640439" y="1283334"/>
                    <a:pt x="494675" y="1283334"/>
                  </a:cubicBezTo>
                  <a:lnTo>
                    <a:pt x="266376" y="1283334"/>
                  </a:lnTo>
                  <a:cubicBezTo>
                    <a:pt x="257266" y="1283334"/>
                    <a:pt x="248264" y="1282872"/>
                    <a:pt x="239391" y="1281972"/>
                  </a:cubicBezTo>
                  <a:lnTo>
                    <a:pt x="221195" y="1279196"/>
                  </a:lnTo>
                  <a:lnTo>
                    <a:pt x="58621" y="1279196"/>
                  </a:lnTo>
                  <a:cubicBezTo>
                    <a:pt x="33436" y="1279196"/>
                    <a:pt x="11827" y="1294503"/>
                    <a:pt x="2596" y="1316318"/>
                  </a:cubicBezTo>
                  <a:lnTo>
                    <a:pt x="0" y="1329173"/>
                  </a:lnTo>
                  <a:lnTo>
                    <a:pt x="0" y="1915584"/>
                  </a:lnTo>
                  <a:lnTo>
                    <a:pt x="592745" y="1915584"/>
                  </a:lnTo>
                  <a:lnTo>
                    <a:pt x="600512" y="1914017"/>
                  </a:lnTo>
                  <a:cubicBezTo>
                    <a:pt x="622335" y="1904790"/>
                    <a:pt x="637647" y="1883189"/>
                    <a:pt x="637647" y="1858012"/>
                  </a:cubicBezTo>
                  <a:lnTo>
                    <a:pt x="637647" y="1807743"/>
                  </a:lnTo>
                  <a:lnTo>
                    <a:pt x="636193" y="1798221"/>
                  </a:lnTo>
                  <a:cubicBezTo>
                    <a:pt x="635292" y="1789351"/>
                    <a:pt x="634831" y="1780352"/>
                    <a:pt x="634831" y="1771245"/>
                  </a:cubicBezTo>
                  <a:lnTo>
                    <a:pt x="634831" y="1543029"/>
                  </a:lnTo>
                  <a:cubicBezTo>
                    <a:pt x="634831" y="1397318"/>
                    <a:pt x="752996" y="1279196"/>
                    <a:pt x="898760" y="1279196"/>
                  </a:cubicBezTo>
                  <a:lnTo>
                    <a:pt x="949696" y="1279196"/>
                  </a:lnTo>
                  <a:lnTo>
                    <a:pt x="1127058" y="1279196"/>
                  </a:lnTo>
                  <a:lnTo>
                    <a:pt x="1338909" y="1279196"/>
                  </a:lnTo>
                  <a:cubicBezTo>
                    <a:pt x="1372490" y="1279196"/>
                    <a:pt x="1399713" y="1251983"/>
                    <a:pt x="1399713" y="1218415"/>
                  </a:cubicBezTo>
                  <a:lnTo>
                    <a:pt x="1399713" y="1161038"/>
                  </a:lnTo>
                  <a:lnTo>
                    <a:pt x="1399344" y="1158623"/>
                  </a:lnTo>
                  <a:cubicBezTo>
                    <a:pt x="1398443" y="1149754"/>
                    <a:pt x="1397981" y="1140755"/>
                    <a:pt x="1397981" y="1131648"/>
                  </a:cubicBezTo>
                  <a:lnTo>
                    <a:pt x="1397981" y="903431"/>
                  </a:lnTo>
                  <a:cubicBezTo>
                    <a:pt x="1397981" y="757720"/>
                    <a:pt x="1516146" y="639598"/>
                    <a:pt x="1661910" y="639598"/>
                  </a:cubicBezTo>
                  <a:lnTo>
                    <a:pt x="1890209" y="639598"/>
                  </a:lnTo>
                  <a:lnTo>
                    <a:pt x="1890217" y="639598"/>
                  </a:lnTo>
                  <a:lnTo>
                    <a:pt x="2100975" y="639598"/>
                  </a:lnTo>
                  <a:cubicBezTo>
                    <a:pt x="2134556" y="639598"/>
                    <a:pt x="2161778" y="612385"/>
                    <a:pt x="2161778" y="578817"/>
                  </a:cubicBezTo>
                  <a:lnTo>
                    <a:pt x="2161778" y="60781"/>
                  </a:lnTo>
                  <a:cubicBezTo>
                    <a:pt x="2161778" y="27213"/>
                    <a:pt x="2134556" y="0"/>
                    <a:pt x="210097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işḷïďè"/>
            <p:cNvGrpSpPr/>
            <p:nvPr/>
          </p:nvGrpSpPr>
          <p:grpSpPr>
            <a:xfrm>
              <a:off x="3971947" y="1790893"/>
              <a:ext cx="890020" cy="890020"/>
              <a:chOff x="713590" y="3744001"/>
              <a:chExt cx="712143" cy="712143"/>
            </a:xfrm>
          </p:grpSpPr>
          <p:sp>
            <p:nvSpPr>
              <p:cNvPr id="25" name="îṥľídè"/>
              <p:cNvSpPr/>
              <p:nvPr/>
            </p:nvSpPr>
            <p:spPr>
              <a:xfrm>
                <a:off x="713590" y="3744001"/>
                <a:ext cx="712143" cy="71214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6" name="iṣ1iḑe"/>
              <p:cNvSpPr/>
              <p:nvPr/>
            </p:nvSpPr>
            <p:spPr bwMode="auto">
              <a:xfrm>
                <a:off x="893201" y="3918310"/>
                <a:ext cx="334064" cy="360052"/>
              </a:xfrm>
              <a:custGeom>
                <a:avLst/>
                <a:gdLst>
                  <a:gd name="T0" fmla="*/ 7606 w 7612"/>
                  <a:gd name="T1" fmla="*/ 2100 h 8216"/>
                  <a:gd name="T2" fmla="*/ 7603 w 7612"/>
                  <a:gd name="T3" fmla="*/ 2014 h 8216"/>
                  <a:gd name="T4" fmla="*/ 7429 w 7612"/>
                  <a:gd name="T5" fmla="*/ 1635 h 8216"/>
                  <a:gd name="T6" fmla="*/ 7036 w 7612"/>
                  <a:gd name="T7" fmla="*/ 1494 h 8216"/>
                  <a:gd name="T8" fmla="*/ 6866 w 7612"/>
                  <a:gd name="T9" fmla="*/ 1499 h 8216"/>
                  <a:gd name="T10" fmla="*/ 4204 w 7612"/>
                  <a:gd name="T11" fmla="*/ 224 h 8216"/>
                  <a:gd name="T12" fmla="*/ 3408 w 7612"/>
                  <a:gd name="T13" fmla="*/ 224 h 8216"/>
                  <a:gd name="T14" fmla="*/ 746 w 7612"/>
                  <a:gd name="T15" fmla="*/ 1499 h 8216"/>
                  <a:gd name="T16" fmla="*/ 575 w 7612"/>
                  <a:gd name="T17" fmla="*/ 1494 h 8216"/>
                  <a:gd name="T18" fmla="*/ 182 w 7612"/>
                  <a:gd name="T19" fmla="*/ 1635 h 8216"/>
                  <a:gd name="T20" fmla="*/ 9 w 7612"/>
                  <a:gd name="T21" fmla="*/ 2014 h 8216"/>
                  <a:gd name="T22" fmla="*/ 6 w 7612"/>
                  <a:gd name="T23" fmla="*/ 2100 h 8216"/>
                  <a:gd name="T24" fmla="*/ 0 w 7612"/>
                  <a:gd name="T25" fmla="*/ 2320 h 8216"/>
                  <a:gd name="T26" fmla="*/ 3589 w 7612"/>
                  <a:gd name="T27" fmla="*/ 8170 h 8216"/>
                  <a:gd name="T28" fmla="*/ 3806 w 7612"/>
                  <a:gd name="T29" fmla="*/ 8216 h 8216"/>
                  <a:gd name="T30" fmla="*/ 4023 w 7612"/>
                  <a:gd name="T31" fmla="*/ 8170 h 8216"/>
                  <a:gd name="T32" fmla="*/ 7612 w 7612"/>
                  <a:gd name="T33" fmla="*/ 2321 h 8216"/>
                  <a:gd name="T34" fmla="*/ 7606 w 7612"/>
                  <a:gd name="T35" fmla="*/ 2100 h 8216"/>
                  <a:gd name="T36" fmla="*/ 5171 w 7612"/>
                  <a:gd name="T37" fmla="*/ 4847 h 8216"/>
                  <a:gd name="T38" fmla="*/ 4137 w 7612"/>
                  <a:gd name="T39" fmla="*/ 5910 h 8216"/>
                  <a:gd name="T40" fmla="*/ 4137 w 7612"/>
                  <a:gd name="T41" fmla="*/ 6156 h 8216"/>
                  <a:gd name="T42" fmla="*/ 3806 w 7612"/>
                  <a:gd name="T43" fmla="*/ 6488 h 8216"/>
                  <a:gd name="T44" fmla="*/ 3475 w 7612"/>
                  <a:gd name="T45" fmla="*/ 6156 h 8216"/>
                  <a:gd name="T46" fmla="*/ 3475 w 7612"/>
                  <a:gd name="T47" fmla="*/ 5883 h 8216"/>
                  <a:gd name="T48" fmla="*/ 2585 w 7612"/>
                  <a:gd name="T49" fmla="*/ 5508 h 8216"/>
                  <a:gd name="T50" fmla="*/ 2441 w 7612"/>
                  <a:gd name="T51" fmla="*/ 5220 h 8216"/>
                  <a:gd name="T52" fmla="*/ 2799 w 7612"/>
                  <a:gd name="T53" fmla="*/ 4867 h 8216"/>
                  <a:gd name="T54" fmla="*/ 3018 w 7612"/>
                  <a:gd name="T55" fmla="*/ 4937 h 8216"/>
                  <a:gd name="T56" fmla="*/ 3908 w 7612"/>
                  <a:gd name="T57" fmla="*/ 5250 h 8216"/>
                  <a:gd name="T58" fmla="*/ 4410 w 7612"/>
                  <a:gd name="T59" fmla="*/ 4922 h 8216"/>
                  <a:gd name="T60" fmla="*/ 4410 w 7612"/>
                  <a:gd name="T61" fmla="*/ 4912 h 8216"/>
                  <a:gd name="T62" fmla="*/ 3709 w 7612"/>
                  <a:gd name="T63" fmla="*/ 4469 h 8216"/>
                  <a:gd name="T64" fmla="*/ 2555 w 7612"/>
                  <a:gd name="T65" fmla="*/ 3404 h 8216"/>
                  <a:gd name="T66" fmla="*/ 2555 w 7612"/>
                  <a:gd name="T67" fmla="*/ 3395 h 8216"/>
                  <a:gd name="T68" fmla="*/ 3474 w 7612"/>
                  <a:gd name="T69" fmla="*/ 2374 h 8216"/>
                  <a:gd name="T70" fmla="*/ 3474 w 7612"/>
                  <a:gd name="T71" fmla="*/ 2115 h 8216"/>
                  <a:gd name="T72" fmla="*/ 3806 w 7612"/>
                  <a:gd name="T73" fmla="*/ 1784 h 8216"/>
                  <a:gd name="T74" fmla="*/ 4137 w 7612"/>
                  <a:gd name="T75" fmla="*/ 2115 h 8216"/>
                  <a:gd name="T76" fmla="*/ 4137 w 7612"/>
                  <a:gd name="T77" fmla="*/ 2377 h 8216"/>
                  <a:gd name="T78" fmla="*/ 4877 w 7612"/>
                  <a:gd name="T79" fmla="*/ 2654 h 8216"/>
                  <a:gd name="T80" fmla="*/ 5047 w 7612"/>
                  <a:gd name="T81" fmla="*/ 2957 h 8216"/>
                  <a:gd name="T82" fmla="*/ 4689 w 7612"/>
                  <a:gd name="T83" fmla="*/ 3310 h 8216"/>
                  <a:gd name="T84" fmla="*/ 4495 w 7612"/>
                  <a:gd name="T85" fmla="*/ 3255 h 8216"/>
                  <a:gd name="T86" fmla="*/ 3763 w 7612"/>
                  <a:gd name="T87" fmla="*/ 3021 h 8216"/>
                  <a:gd name="T88" fmla="*/ 3315 w 7612"/>
                  <a:gd name="T89" fmla="*/ 3325 h 8216"/>
                  <a:gd name="T90" fmla="*/ 3315 w 7612"/>
                  <a:gd name="T91" fmla="*/ 3335 h 8216"/>
                  <a:gd name="T92" fmla="*/ 4067 w 7612"/>
                  <a:gd name="T93" fmla="*/ 3792 h 8216"/>
                  <a:gd name="T94" fmla="*/ 5171 w 7612"/>
                  <a:gd name="T95" fmla="*/ 4836 h 8216"/>
                  <a:gd name="T96" fmla="*/ 5171 w 7612"/>
                  <a:gd name="T97" fmla="*/ 4847 h 8216"/>
                  <a:gd name="T98" fmla="*/ 5171 w 7612"/>
                  <a:gd name="T99" fmla="*/ 4847 h 8216"/>
                  <a:gd name="T100" fmla="*/ 5171 w 7612"/>
                  <a:gd name="T101" fmla="*/ 4847 h 8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12" h="8216">
                    <a:moveTo>
                      <a:pt x="7606" y="2100"/>
                    </a:moveTo>
                    <a:lnTo>
                      <a:pt x="7603" y="2014"/>
                    </a:lnTo>
                    <a:cubicBezTo>
                      <a:pt x="7599" y="1870"/>
                      <a:pt x="7536" y="1733"/>
                      <a:pt x="7429" y="1635"/>
                    </a:cubicBezTo>
                    <a:cubicBezTo>
                      <a:pt x="7323" y="1537"/>
                      <a:pt x="7183" y="1486"/>
                      <a:pt x="7036" y="1494"/>
                    </a:cubicBezTo>
                    <a:cubicBezTo>
                      <a:pt x="6980" y="1497"/>
                      <a:pt x="6923" y="1499"/>
                      <a:pt x="6866" y="1499"/>
                    </a:cubicBezTo>
                    <a:cubicBezTo>
                      <a:pt x="5898" y="1499"/>
                      <a:pt x="4953" y="1046"/>
                      <a:pt x="4204" y="224"/>
                    </a:cubicBezTo>
                    <a:cubicBezTo>
                      <a:pt x="4000" y="0"/>
                      <a:pt x="3612" y="0"/>
                      <a:pt x="3408" y="224"/>
                    </a:cubicBezTo>
                    <a:cubicBezTo>
                      <a:pt x="2660" y="1046"/>
                      <a:pt x="1714" y="1499"/>
                      <a:pt x="746" y="1499"/>
                    </a:cubicBezTo>
                    <a:cubicBezTo>
                      <a:pt x="688" y="1499"/>
                      <a:pt x="631" y="1497"/>
                      <a:pt x="575" y="1494"/>
                    </a:cubicBezTo>
                    <a:cubicBezTo>
                      <a:pt x="431" y="1486"/>
                      <a:pt x="289" y="1537"/>
                      <a:pt x="182" y="1635"/>
                    </a:cubicBezTo>
                    <a:cubicBezTo>
                      <a:pt x="76" y="1733"/>
                      <a:pt x="14" y="1870"/>
                      <a:pt x="9" y="2014"/>
                    </a:cubicBezTo>
                    <a:lnTo>
                      <a:pt x="6" y="2100"/>
                    </a:lnTo>
                    <a:cubicBezTo>
                      <a:pt x="3" y="2173"/>
                      <a:pt x="0" y="2246"/>
                      <a:pt x="0" y="2320"/>
                    </a:cubicBezTo>
                    <a:cubicBezTo>
                      <a:pt x="0" y="5112"/>
                      <a:pt x="1241" y="7135"/>
                      <a:pt x="3589" y="8170"/>
                    </a:cubicBezTo>
                    <a:cubicBezTo>
                      <a:pt x="3658" y="8201"/>
                      <a:pt x="3732" y="8216"/>
                      <a:pt x="3806" y="8216"/>
                    </a:cubicBezTo>
                    <a:cubicBezTo>
                      <a:pt x="3880" y="8216"/>
                      <a:pt x="3954" y="8201"/>
                      <a:pt x="4023" y="8170"/>
                    </a:cubicBezTo>
                    <a:cubicBezTo>
                      <a:pt x="6371" y="7135"/>
                      <a:pt x="7612" y="5112"/>
                      <a:pt x="7612" y="2321"/>
                    </a:cubicBezTo>
                    <a:cubicBezTo>
                      <a:pt x="7612" y="2246"/>
                      <a:pt x="7609" y="2173"/>
                      <a:pt x="7606" y="2100"/>
                    </a:cubicBezTo>
                    <a:close/>
                    <a:moveTo>
                      <a:pt x="5171" y="4847"/>
                    </a:moveTo>
                    <a:cubicBezTo>
                      <a:pt x="5171" y="5460"/>
                      <a:pt x="4755" y="5834"/>
                      <a:pt x="4137" y="5910"/>
                    </a:cubicBezTo>
                    <a:lnTo>
                      <a:pt x="4137" y="6156"/>
                    </a:lnTo>
                    <a:cubicBezTo>
                      <a:pt x="4137" y="6339"/>
                      <a:pt x="3989" y="6488"/>
                      <a:pt x="3806" y="6488"/>
                    </a:cubicBezTo>
                    <a:cubicBezTo>
                      <a:pt x="3623" y="6488"/>
                      <a:pt x="3475" y="6339"/>
                      <a:pt x="3475" y="6156"/>
                    </a:cubicBezTo>
                    <a:lnTo>
                      <a:pt x="3475" y="5883"/>
                    </a:lnTo>
                    <a:cubicBezTo>
                      <a:pt x="3161" y="5824"/>
                      <a:pt x="2855" y="5702"/>
                      <a:pt x="2585" y="5508"/>
                    </a:cubicBezTo>
                    <a:cubicBezTo>
                      <a:pt x="2501" y="5449"/>
                      <a:pt x="2441" y="5339"/>
                      <a:pt x="2441" y="5220"/>
                    </a:cubicBezTo>
                    <a:cubicBezTo>
                      <a:pt x="2441" y="5021"/>
                      <a:pt x="2600" y="4867"/>
                      <a:pt x="2799" y="4867"/>
                    </a:cubicBezTo>
                    <a:cubicBezTo>
                      <a:pt x="2898" y="4867"/>
                      <a:pt x="2968" y="4902"/>
                      <a:pt x="3018" y="4937"/>
                    </a:cubicBezTo>
                    <a:cubicBezTo>
                      <a:pt x="3281" y="5131"/>
                      <a:pt x="3570" y="5250"/>
                      <a:pt x="3908" y="5250"/>
                    </a:cubicBezTo>
                    <a:cubicBezTo>
                      <a:pt x="4221" y="5250"/>
                      <a:pt x="4410" y="5126"/>
                      <a:pt x="4410" y="4922"/>
                    </a:cubicBezTo>
                    <a:lnTo>
                      <a:pt x="4410" y="4912"/>
                    </a:lnTo>
                    <a:cubicBezTo>
                      <a:pt x="4410" y="4718"/>
                      <a:pt x="4291" y="4619"/>
                      <a:pt x="3709" y="4469"/>
                    </a:cubicBezTo>
                    <a:cubicBezTo>
                      <a:pt x="3008" y="4290"/>
                      <a:pt x="2555" y="4096"/>
                      <a:pt x="2555" y="3404"/>
                    </a:cubicBezTo>
                    <a:lnTo>
                      <a:pt x="2555" y="3395"/>
                    </a:lnTo>
                    <a:cubicBezTo>
                      <a:pt x="2555" y="2856"/>
                      <a:pt x="2925" y="2476"/>
                      <a:pt x="3474" y="2374"/>
                    </a:cubicBezTo>
                    <a:lnTo>
                      <a:pt x="3474" y="2115"/>
                    </a:lnTo>
                    <a:cubicBezTo>
                      <a:pt x="3474" y="1932"/>
                      <a:pt x="3623" y="1784"/>
                      <a:pt x="3806" y="1784"/>
                    </a:cubicBezTo>
                    <a:cubicBezTo>
                      <a:pt x="3989" y="1784"/>
                      <a:pt x="4137" y="1932"/>
                      <a:pt x="4137" y="2115"/>
                    </a:cubicBezTo>
                    <a:lnTo>
                      <a:pt x="4137" y="2377"/>
                    </a:lnTo>
                    <a:cubicBezTo>
                      <a:pt x="4410" y="2422"/>
                      <a:pt x="4658" y="2514"/>
                      <a:pt x="4877" y="2654"/>
                    </a:cubicBezTo>
                    <a:cubicBezTo>
                      <a:pt x="4962" y="2703"/>
                      <a:pt x="5047" y="2808"/>
                      <a:pt x="5047" y="2957"/>
                    </a:cubicBezTo>
                    <a:cubicBezTo>
                      <a:pt x="5047" y="3156"/>
                      <a:pt x="4887" y="3310"/>
                      <a:pt x="4689" y="3310"/>
                    </a:cubicBezTo>
                    <a:cubicBezTo>
                      <a:pt x="4613" y="3310"/>
                      <a:pt x="4554" y="3290"/>
                      <a:pt x="4495" y="3255"/>
                    </a:cubicBezTo>
                    <a:cubicBezTo>
                      <a:pt x="4241" y="3106"/>
                      <a:pt x="4002" y="3021"/>
                      <a:pt x="3763" y="3021"/>
                    </a:cubicBezTo>
                    <a:cubicBezTo>
                      <a:pt x="3470" y="3021"/>
                      <a:pt x="3315" y="3156"/>
                      <a:pt x="3315" y="3325"/>
                    </a:cubicBezTo>
                    <a:lnTo>
                      <a:pt x="3315" y="3335"/>
                    </a:lnTo>
                    <a:cubicBezTo>
                      <a:pt x="3315" y="3563"/>
                      <a:pt x="3465" y="3638"/>
                      <a:pt x="4067" y="3792"/>
                    </a:cubicBezTo>
                    <a:cubicBezTo>
                      <a:pt x="4773" y="3976"/>
                      <a:pt x="5171" y="4230"/>
                      <a:pt x="5171" y="4836"/>
                    </a:cubicBezTo>
                    <a:lnTo>
                      <a:pt x="5171" y="4847"/>
                    </a:lnTo>
                    <a:lnTo>
                      <a:pt x="5171" y="4847"/>
                    </a:lnTo>
                    <a:lnTo>
                      <a:pt x="5171" y="48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8" name="iSlïďé"/>
            <p:cNvGrpSpPr/>
            <p:nvPr/>
          </p:nvGrpSpPr>
          <p:grpSpPr>
            <a:xfrm>
              <a:off x="5650990" y="3185165"/>
              <a:ext cx="890020" cy="890020"/>
              <a:chOff x="713590" y="3744001"/>
              <a:chExt cx="712143" cy="712143"/>
            </a:xfrm>
          </p:grpSpPr>
          <p:sp>
            <p:nvSpPr>
              <p:cNvPr id="23" name="ïSľiďê"/>
              <p:cNvSpPr/>
              <p:nvPr/>
            </p:nvSpPr>
            <p:spPr>
              <a:xfrm>
                <a:off x="713590" y="3744001"/>
                <a:ext cx="712143" cy="71214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ïŝḻïďé"/>
              <p:cNvSpPr/>
              <p:nvPr/>
            </p:nvSpPr>
            <p:spPr bwMode="auto">
              <a:xfrm>
                <a:off x="893201" y="3918310"/>
                <a:ext cx="334064" cy="360052"/>
              </a:xfrm>
              <a:custGeom>
                <a:avLst/>
                <a:gdLst>
                  <a:gd name="T0" fmla="*/ 7606 w 7612"/>
                  <a:gd name="T1" fmla="*/ 2100 h 8216"/>
                  <a:gd name="T2" fmla="*/ 7603 w 7612"/>
                  <a:gd name="T3" fmla="*/ 2014 h 8216"/>
                  <a:gd name="T4" fmla="*/ 7429 w 7612"/>
                  <a:gd name="T5" fmla="*/ 1635 h 8216"/>
                  <a:gd name="T6" fmla="*/ 7036 w 7612"/>
                  <a:gd name="T7" fmla="*/ 1494 h 8216"/>
                  <a:gd name="T8" fmla="*/ 6866 w 7612"/>
                  <a:gd name="T9" fmla="*/ 1499 h 8216"/>
                  <a:gd name="T10" fmla="*/ 4204 w 7612"/>
                  <a:gd name="T11" fmla="*/ 224 h 8216"/>
                  <a:gd name="T12" fmla="*/ 3408 w 7612"/>
                  <a:gd name="T13" fmla="*/ 224 h 8216"/>
                  <a:gd name="T14" fmla="*/ 746 w 7612"/>
                  <a:gd name="T15" fmla="*/ 1499 h 8216"/>
                  <a:gd name="T16" fmla="*/ 575 w 7612"/>
                  <a:gd name="T17" fmla="*/ 1494 h 8216"/>
                  <a:gd name="T18" fmla="*/ 182 w 7612"/>
                  <a:gd name="T19" fmla="*/ 1635 h 8216"/>
                  <a:gd name="T20" fmla="*/ 9 w 7612"/>
                  <a:gd name="T21" fmla="*/ 2014 h 8216"/>
                  <a:gd name="T22" fmla="*/ 6 w 7612"/>
                  <a:gd name="T23" fmla="*/ 2100 h 8216"/>
                  <a:gd name="T24" fmla="*/ 0 w 7612"/>
                  <a:gd name="T25" fmla="*/ 2320 h 8216"/>
                  <a:gd name="T26" fmla="*/ 3589 w 7612"/>
                  <a:gd name="T27" fmla="*/ 8170 h 8216"/>
                  <a:gd name="T28" fmla="*/ 3806 w 7612"/>
                  <a:gd name="T29" fmla="*/ 8216 h 8216"/>
                  <a:gd name="T30" fmla="*/ 4023 w 7612"/>
                  <a:gd name="T31" fmla="*/ 8170 h 8216"/>
                  <a:gd name="T32" fmla="*/ 7612 w 7612"/>
                  <a:gd name="T33" fmla="*/ 2321 h 8216"/>
                  <a:gd name="T34" fmla="*/ 7606 w 7612"/>
                  <a:gd name="T35" fmla="*/ 2100 h 8216"/>
                  <a:gd name="T36" fmla="*/ 5171 w 7612"/>
                  <a:gd name="T37" fmla="*/ 4847 h 8216"/>
                  <a:gd name="T38" fmla="*/ 4137 w 7612"/>
                  <a:gd name="T39" fmla="*/ 5910 h 8216"/>
                  <a:gd name="T40" fmla="*/ 4137 w 7612"/>
                  <a:gd name="T41" fmla="*/ 6156 h 8216"/>
                  <a:gd name="T42" fmla="*/ 3806 w 7612"/>
                  <a:gd name="T43" fmla="*/ 6488 h 8216"/>
                  <a:gd name="T44" fmla="*/ 3475 w 7612"/>
                  <a:gd name="T45" fmla="*/ 6156 h 8216"/>
                  <a:gd name="T46" fmla="*/ 3475 w 7612"/>
                  <a:gd name="T47" fmla="*/ 5883 h 8216"/>
                  <a:gd name="T48" fmla="*/ 2585 w 7612"/>
                  <a:gd name="T49" fmla="*/ 5508 h 8216"/>
                  <a:gd name="T50" fmla="*/ 2441 w 7612"/>
                  <a:gd name="T51" fmla="*/ 5220 h 8216"/>
                  <a:gd name="T52" fmla="*/ 2799 w 7612"/>
                  <a:gd name="T53" fmla="*/ 4867 h 8216"/>
                  <a:gd name="T54" fmla="*/ 3018 w 7612"/>
                  <a:gd name="T55" fmla="*/ 4937 h 8216"/>
                  <a:gd name="T56" fmla="*/ 3908 w 7612"/>
                  <a:gd name="T57" fmla="*/ 5250 h 8216"/>
                  <a:gd name="T58" fmla="*/ 4410 w 7612"/>
                  <a:gd name="T59" fmla="*/ 4922 h 8216"/>
                  <a:gd name="T60" fmla="*/ 4410 w 7612"/>
                  <a:gd name="T61" fmla="*/ 4912 h 8216"/>
                  <a:gd name="T62" fmla="*/ 3709 w 7612"/>
                  <a:gd name="T63" fmla="*/ 4469 h 8216"/>
                  <a:gd name="T64" fmla="*/ 2555 w 7612"/>
                  <a:gd name="T65" fmla="*/ 3404 h 8216"/>
                  <a:gd name="T66" fmla="*/ 2555 w 7612"/>
                  <a:gd name="T67" fmla="*/ 3395 h 8216"/>
                  <a:gd name="T68" fmla="*/ 3474 w 7612"/>
                  <a:gd name="T69" fmla="*/ 2374 h 8216"/>
                  <a:gd name="T70" fmla="*/ 3474 w 7612"/>
                  <a:gd name="T71" fmla="*/ 2115 h 8216"/>
                  <a:gd name="T72" fmla="*/ 3806 w 7612"/>
                  <a:gd name="T73" fmla="*/ 1784 h 8216"/>
                  <a:gd name="T74" fmla="*/ 4137 w 7612"/>
                  <a:gd name="T75" fmla="*/ 2115 h 8216"/>
                  <a:gd name="T76" fmla="*/ 4137 w 7612"/>
                  <a:gd name="T77" fmla="*/ 2377 h 8216"/>
                  <a:gd name="T78" fmla="*/ 4877 w 7612"/>
                  <a:gd name="T79" fmla="*/ 2654 h 8216"/>
                  <a:gd name="T80" fmla="*/ 5047 w 7612"/>
                  <a:gd name="T81" fmla="*/ 2957 h 8216"/>
                  <a:gd name="T82" fmla="*/ 4689 w 7612"/>
                  <a:gd name="T83" fmla="*/ 3310 h 8216"/>
                  <a:gd name="T84" fmla="*/ 4495 w 7612"/>
                  <a:gd name="T85" fmla="*/ 3255 h 8216"/>
                  <a:gd name="T86" fmla="*/ 3763 w 7612"/>
                  <a:gd name="T87" fmla="*/ 3021 h 8216"/>
                  <a:gd name="T88" fmla="*/ 3315 w 7612"/>
                  <a:gd name="T89" fmla="*/ 3325 h 8216"/>
                  <a:gd name="T90" fmla="*/ 3315 w 7612"/>
                  <a:gd name="T91" fmla="*/ 3335 h 8216"/>
                  <a:gd name="T92" fmla="*/ 4067 w 7612"/>
                  <a:gd name="T93" fmla="*/ 3792 h 8216"/>
                  <a:gd name="T94" fmla="*/ 5171 w 7612"/>
                  <a:gd name="T95" fmla="*/ 4836 h 8216"/>
                  <a:gd name="T96" fmla="*/ 5171 w 7612"/>
                  <a:gd name="T97" fmla="*/ 4847 h 8216"/>
                  <a:gd name="T98" fmla="*/ 5171 w 7612"/>
                  <a:gd name="T99" fmla="*/ 4847 h 8216"/>
                  <a:gd name="T100" fmla="*/ 5171 w 7612"/>
                  <a:gd name="T101" fmla="*/ 4847 h 8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12" h="8216">
                    <a:moveTo>
                      <a:pt x="7606" y="2100"/>
                    </a:moveTo>
                    <a:lnTo>
                      <a:pt x="7603" y="2014"/>
                    </a:lnTo>
                    <a:cubicBezTo>
                      <a:pt x="7599" y="1870"/>
                      <a:pt x="7536" y="1733"/>
                      <a:pt x="7429" y="1635"/>
                    </a:cubicBezTo>
                    <a:cubicBezTo>
                      <a:pt x="7323" y="1537"/>
                      <a:pt x="7183" y="1486"/>
                      <a:pt x="7036" y="1494"/>
                    </a:cubicBezTo>
                    <a:cubicBezTo>
                      <a:pt x="6980" y="1497"/>
                      <a:pt x="6923" y="1499"/>
                      <a:pt x="6866" y="1499"/>
                    </a:cubicBezTo>
                    <a:cubicBezTo>
                      <a:pt x="5898" y="1499"/>
                      <a:pt x="4953" y="1046"/>
                      <a:pt x="4204" y="224"/>
                    </a:cubicBezTo>
                    <a:cubicBezTo>
                      <a:pt x="4000" y="0"/>
                      <a:pt x="3612" y="0"/>
                      <a:pt x="3408" y="224"/>
                    </a:cubicBezTo>
                    <a:cubicBezTo>
                      <a:pt x="2660" y="1046"/>
                      <a:pt x="1714" y="1499"/>
                      <a:pt x="746" y="1499"/>
                    </a:cubicBezTo>
                    <a:cubicBezTo>
                      <a:pt x="688" y="1499"/>
                      <a:pt x="631" y="1497"/>
                      <a:pt x="575" y="1494"/>
                    </a:cubicBezTo>
                    <a:cubicBezTo>
                      <a:pt x="431" y="1486"/>
                      <a:pt x="289" y="1537"/>
                      <a:pt x="182" y="1635"/>
                    </a:cubicBezTo>
                    <a:cubicBezTo>
                      <a:pt x="76" y="1733"/>
                      <a:pt x="14" y="1870"/>
                      <a:pt x="9" y="2014"/>
                    </a:cubicBezTo>
                    <a:lnTo>
                      <a:pt x="6" y="2100"/>
                    </a:lnTo>
                    <a:cubicBezTo>
                      <a:pt x="3" y="2173"/>
                      <a:pt x="0" y="2246"/>
                      <a:pt x="0" y="2320"/>
                    </a:cubicBezTo>
                    <a:cubicBezTo>
                      <a:pt x="0" y="5112"/>
                      <a:pt x="1241" y="7135"/>
                      <a:pt x="3589" y="8170"/>
                    </a:cubicBezTo>
                    <a:cubicBezTo>
                      <a:pt x="3658" y="8201"/>
                      <a:pt x="3732" y="8216"/>
                      <a:pt x="3806" y="8216"/>
                    </a:cubicBezTo>
                    <a:cubicBezTo>
                      <a:pt x="3880" y="8216"/>
                      <a:pt x="3954" y="8201"/>
                      <a:pt x="4023" y="8170"/>
                    </a:cubicBezTo>
                    <a:cubicBezTo>
                      <a:pt x="6371" y="7135"/>
                      <a:pt x="7612" y="5112"/>
                      <a:pt x="7612" y="2321"/>
                    </a:cubicBezTo>
                    <a:cubicBezTo>
                      <a:pt x="7612" y="2246"/>
                      <a:pt x="7609" y="2173"/>
                      <a:pt x="7606" y="2100"/>
                    </a:cubicBezTo>
                    <a:close/>
                    <a:moveTo>
                      <a:pt x="5171" y="4847"/>
                    </a:moveTo>
                    <a:cubicBezTo>
                      <a:pt x="5171" y="5460"/>
                      <a:pt x="4755" y="5834"/>
                      <a:pt x="4137" y="5910"/>
                    </a:cubicBezTo>
                    <a:lnTo>
                      <a:pt x="4137" y="6156"/>
                    </a:lnTo>
                    <a:cubicBezTo>
                      <a:pt x="4137" y="6339"/>
                      <a:pt x="3989" y="6488"/>
                      <a:pt x="3806" y="6488"/>
                    </a:cubicBezTo>
                    <a:cubicBezTo>
                      <a:pt x="3623" y="6488"/>
                      <a:pt x="3475" y="6339"/>
                      <a:pt x="3475" y="6156"/>
                    </a:cubicBezTo>
                    <a:lnTo>
                      <a:pt x="3475" y="5883"/>
                    </a:lnTo>
                    <a:cubicBezTo>
                      <a:pt x="3161" y="5824"/>
                      <a:pt x="2855" y="5702"/>
                      <a:pt x="2585" y="5508"/>
                    </a:cubicBezTo>
                    <a:cubicBezTo>
                      <a:pt x="2501" y="5449"/>
                      <a:pt x="2441" y="5339"/>
                      <a:pt x="2441" y="5220"/>
                    </a:cubicBezTo>
                    <a:cubicBezTo>
                      <a:pt x="2441" y="5021"/>
                      <a:pt x="2600" y="4867"/>
                      <a:pt x="2799" y="4867"/>
                    </a:cubicBezTo>
                    <a:cubicBezTo>
                      <a:pt x="2898" y="4867"/>
                      <a:pt x="2968" y="4902"/>
                      <a:pt x="3018" y="4937"/>
                    </a:cubicBezTo>
                    <a:cubicBezTo>
                      <a:pt x="3281" y="5131"/>
                      <a:pt x="3570" y="5250"/>
                      <a:pt x="3908" y="5250"/>
                    </a:cubicBezTo>
                    <a:cubicBezTo>
                      <a:pt x="4221" y="5250"/>
                      <a:pt x="4410" y="5126"/>
                      <a:pt x="4410" y="4922"/>
                    </a:cubicBezTo>
                    <a:lnTo>
                      <a:pt x="4410" y="4912"/>
                    </a:lnTo>
                    <a:cubicBezTo>
                      <a:pt x="4410" y="4718"/>
                      <a:pt x="4291" y="4619"/>
                      <a:pt x="3709" y="4469"/>
                    </a:cubicBezTo>
                    <a:cubicBezTo>
                      <a:pt x="3008" y="4290"/>
                      <a:pt x="2555" y="4096"/>
                      <a:pt x="2555" y="3404"/>
                    </a:cubicBezTo>
                    <a:lnTo>
                      <a:pt x="2555" y="3395"/>
                    </a:lnTo>
                    <a:cubicBezTo>
                      <a:pt x="2555" y="2856"/>
                      <a:pt x="2925" y="2476"/>
                      <a:pt x="3474" y="2374"/>
                    </a:cubicBezTo>
                    <a:lnTo>
                      <a:pt x="3474" y="2115"/>
                    </a:lnTo>
                    <a:cubicBezTo>
                      <a:pt x="3474" y="1932"/>
                      <a:pt x="3623" y="1784"/>
                      <a:pt x="3806" y="1784"/>
                    </a:cubicBezTo>
                    <a:cubicBezTo>
                      <a:pt x="3989" y="1784"/>
                      <a:pt x="4137" y="1932"/>
                      <a:pt x="4137" y="2115"/>
                    </a:cubicBezTo>
                    <a:lnTo>
                      <a:pt x="4137" y="2377"/>
                    </a:lnTo>
                    <a:cubicBezTo>
                      <a:pt x="4410" y="2422"/>
                      <a:pt x="4658" y="2514"/>
                      <a:pt x="4877" y="2654"/>
                    </a:cubicBezTo>
                    <a:cubicBezTo>
                      <a:pt x="4962" y="2703"/>
                      <a:pt x="5047" y="2808"/>
                      <a:pt x="5047" y="2957"/>
                    </a:cubicBezTo>
                    <a:cubicBezTo>
                      <a:pt x="5047" y="3156"/>
                      <a:pt x="4887" y="3310"/>
                      <a:pt x="4689" y="3310"/>
                    </a:cubicBezTo>
                    <a:cubicBezTo>
                      <a:pt x="4613" y="3310"/>
                      <a:pt x="4554" y="3290"/>
                      <a:pt x="4495" y="3255"/>
                    </a:cubicBezTo>
                    <a:cubicBezTo>
                      <a:pt x="4241" y="3106"/>
                      <a:pt x="4002" y="3021"/>
                      <a:pt x="3763" y="3021"/>
                    </a:cubicBezTo>
                    <a:cubicBezTo>
                      <a:pt x="3470" y="3021"/>
                      <a:pt x="3315" y="3156"/>
                      <a:pt x="3315" y="3325"/>
                    </a:cubicBezTo>
                    <a:lnTo>
                      <a:pt x="3315" y="3335"/>
                    </a:lnTo>
                    <a:cubicBezTo>
                      <a:pt x="3315" y="3563"/>
                      <a:pt x="3465" y="3638"/>
                      <a:pt x="4067" y="3792"/>
                    </a:cubicBezTo>
                    <a:cubicBezTo>
                      <a:pt x="4773" y="3976"/>
                      <a:pt x="5171" y="4230"/>
                      <a:pt x="5171" y="4836"/>
                    </a:cubicBezTo>
                    <a:lnTo>
                      <a:pt x="5171" y="4847"/>
                    </a:lnTo>
                    <a:lnTo>
                      <a:pt x="5171" y="4847"/>
                    </a:lnTo>
                    <a:lnTo>
                      <a:pt x="5171" y="48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9" name="îŝļîďé"/>
            <p:cNvGrpSpPr/>
            <p:nvPr/>
          </p:nvGrpSpPr>
          <p:grpSpPr>
            <a:xfrm>
              <a:off x="7320320" y="4626160"/>
              <a:ext cx="890020" cy="890020"/>
              <a:chOff x="713590" y="3744001"/>
              <a:chExt cx="712143" cy="712143"/>
            </a:xfrm>
          </p:grpSpPr>
          <p:sp>
            <p:nvSpPr>
              <p:cNvPr id="21" name="ïṥļïḍe"/>
              <p:cNvSpPr/>
              <p:nvPr/>
            </p:nvSpPr>
            <p:spPr>
              <a:xfrm>
                <a:off x="713590" y="3744001"/>
                <a:ext cx="712143" cy="71214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ïṣḷîḋê"/>
              <p:cNvSpPr/>
              <p:nvPr/>
            </p:nvSpPr>
            <p:spPr bwMode="auto">
              <a:xfrm>
                <a:off x="893201" y="3918310"/>
                <a:ext cx="334064" cy="360052"/>
              </a:xfrm>
              <a:custGeom>
                <a:avLst/>
                <a:gdLst>
                  <a:gd name="T0" fmla="*/ 7606 w 7612"/>
                  <a:gd name="T1" fmla="*/ 2100 h 8216"/>
                  <a:gd name="T2" fmla="*/ 7603 w 7612"/>
                  <a:gd name="T3" fmla="*/ 2014 h 8216"/>
                  <a:gd name="T4" fmla="*/ 7429 w 7612"/>
                  <a:gd name="T5" fmla="*/ 1635 h 8216"/>
                  <a:gd name="T6" fmla="*/ 7036 w 7612"/>
                  <a:gd name="T7" fmla="*/ 1494 h 8216"/>
                  <a:gd name="T8" fmla="*/ 6866 w 7612"/>
                  <a:gd name="T9" fmla="*/ 1499 h 8216"/>
                  <a:gd name="T10" fmla="*/ 4204 w 7612"/>
                  <a:gd name="T11" fmla="*/ 224 h 8216"/>
                  <a:gd name="T12" fmla="*/ 3408 w 7612"/>
                  <a:gd name="T13" fmla="*/ 224 h 8216"/>
                  <a:gd name="T14" fmla="*/ 746 w 7612"/>
                  <a:gd name="T15" fmla="*/ 1499 h 8216"/>
                  <a:gd name="T16" fmla="*/ 575 w 7612"/>
                  <a:gd name="T17" fmla="*/ 1494 h 8216"/>
                  <a:gd name="T18" fmla="*/ 182 w 7612"/>
                  <a:gd name="T19" fmla="*/ 1635 h 8216"/>
                  <a:gd name="T20" fmla="*/ 9 w 7612"/>
                  <a:gd name="T21" fmla="*/ 2014 h 8216"/>
                  <a:gd name="T22" fmla="*/ 6 w 7612"/>
                  <a:gd name="T23" fmla="*/ 2100 h 8216"/>
                  <a:gd name="T24" fmla="*/ 0 w 7612"/>
                  <a:gd name="T25" fmla="*/ 2320 h 8216"/>
                  <a:gd name="T26" fmla="*/ 3589 w 7612"/>
                  <a:gd name="T27" fmla="*/ 8170 h 8216"/>
                  <a:gd name="T28" fmla="*/ 3806 w 7612"/>
                  <a:gd name="T29" fmla="*/ 8216 h 8216"/>
                  <a:gd name="T30" fmla="*/ 4023 w 7612"/>
                  <a:gd name="T31" fmla="*/ 8170 h 8216"/>
                  <a:gd name="T32" fmla="*/ 7612 w 7612"/>
                  <a:gd name="T33" fmla="*/ 2321 h 8216"/>
                  <a:gd name="T34" fmla="*/ 7606 w 7612"/>
                  <a:gd name="T35" fmla="*/ 2100 h 8216"/>
                  <a:gd name="T36" fmla="*/ 5171 w 7612"/>
                  <a:gd name="T37" fmla="*/ 4847 h 8216"/>
                  <a:gd name="T38" fmla="*/ 4137 w 7612"/>
                  <a:gd name="T39" fmla="*/ 5910 h 8216"/>
                  <a:gd name="T40" fmla="*/ 4137 w 7612"/>
                  <a:gd name="T41" fmla="*/ 6156 h 8216"/>
                  <a:gd name="T42" fmla="*/ 3806 w 7612"/>
                  <a:gd name="T43" fmla="*/ 6488 h 8216"/>
                  <a:gd name="T44" fmla="*/ 3475 w 7612"/>
                  <a:gd name="T45" fmla="*/ 6156 h 8216"/>
                  <a:gd name="T46" fmla="*/ 3475 w 7612"/>
                  <a:gd name="T47" fmla="*/ 5883 h 8216"/>
                  <a:gd name="T48" fmla="*/ 2585 w 7612"/>
                  <a:gd name="T49" fmla="*/ 5508 h 8216"/>
                  <a:gd name="T50" fmla="*/ 2441 w 7612"/>
                  <a:gd name="T51" fmla="*/ 5220 h 8216"/>
                  <a:gd name="T52" fmla="*/ 2799 w 7612"/>
                  <a:gd name="T53" fmla="*/ 4867 h 8216"/>
                  <a:gd name="T54" fmla="*/ 3018 w 7612"/>
                  <a:gd name="T55" fmla="*/ 4937 h 8216"/>
                  <a:gd name="T56" fmla="*/ 3908 w 7612"/>
                  <a:gd name="T57" fmla="*/ 5250 h 8216"/>
                  <a:gd name="T58" fmla="*/ 4410 w 7612"/>
                  <a:gd name="T59" fmla="*/ 4922 h 8216"/>
                  <a:gd name="T60" fmla="*/ 4410 w 7612"/>
                  <a:gd name="T61" fmla="*/ 4912 h 8216"/>
                  <a:gd name="T62" fmla="*/ 3709 w 7612"/>
                  <a:gd name="T63" fmla="*/ 4469 h 8216"/>
                  <a:gd name="T64" fmla="*/ 2555 w 7612"/>
                  <a:gd name="T65" fmla="*/ 3404 h 8216"/>
                  <a:gd name="T66" fmla="*/ 2555 w 7612"/>
                  <a:gd name="T67" fmla="*/ 3395 h 8216"/>
                  <a:gd name="T68" fmla="*/ 3474 w 7612"/>
                  <a:gd name="T69" fmla="*/ 2374 h 8216"/>
                  <a:gd name="T70" fmla="*/ 3474 w 7612"/>
                  <a:gd name="T71" fmla="*/ 2115 h 8216"/>
                  <a:gd name="T72" fmla="*/ 3806 w 7612"/>
                  <a:gd name="T73" fmla="*/ 1784 h 8216"/>
                  <a:gd name="T74" fmla="*/ 4137 w 7612"/>
                  <a:gd name="T75" fmla="*/ 2115 h 8216"/>
                  <a:gd name="T76" fmla="*/ 4137 w 7612"/>
                  <a:gd name="T77" fmla="*/ 2377 h 8216"/>
                  <a:gd name="T78" fmla="*/ 4877 w 7612"/>
                  <a:gd name="T79" fmla="*/ 2654 h 8216"/>
                  <a:gd name="T80" fmla="*/ 5047 w 7612"/>
                  <a:gd name="T81" fmla="*/ 2957 h 8216"/>
                  <a:gd name="T82" fmla="*/ 4689 w 7612"/>
                  <a:gd name="T83" fmla="*/ 3310 h 8216"/>
                  <a:gd name="T84" fmla="*/ 4495 w 7612"/>
                  <a:gd name="T85" fmla="*/ 3255 h 8216"/>
                  <a:gd name="T86" fmla="*/ 3763 w 7612"/>
                  <a:gd name="T87" fmla="*/ 3021 h 8216"/>
                  <a:gd name="T88" fmla="*/ 3315 w 7612"/>
                  <a:gd name="T89" fmla="*/ 3325 h 8216"/>
                  <a:gd name="T90" fmla="*/ 3315 w 7612"/>
                  <a:gd name="T91" fmla="*/ 3335 h 8216"/>
                  <a:gd name="T92" fmla="*/ 4067 w 7612"/>
                  <a:gd name="T93" fmla="*/ 3792 h 8216"/>
                  <a:gd name="T94" fmla="*/ 5171 w 7612"/>
                  <a:gd name="T95" fmla="*/ 4836 h 8216"/>
                  <a:gd name="T96" fmla="*/ 5171 w 7612"/>
                  <a:gd name="T97" fmla="*/ 4847 h 8216"/>
                  <a:gd name="T98" fmla="*/ 5171 w 7612"/>
                  <a:gd name="T99" fmla="*/ 4847 h 8216"/>
                  <a:gd name="T100" fmla="*/ 5171 w 7612"/>
                  <a:gd name="T101" fmla="*/ 4847 h 8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12" h="8216">
                    <a:moveTo>
                      <a:pt x="7606" y="2100"/>
                    </a:moveTo>
                    <a:lnTo>
                      <a:pt x="7603" y="2014"/>
                    </a:lnTo>
                    <a:cubicBezTo>
                      <a:pt x="7599" y="1870"/>
                      <a:pt x="7536" y="1733"/>
                      <a:pt x="7429" y="1635"/>
                    </a:cubicBezTo>
                    <a:cubicBezTo>
                      <a:pt x="7323" y="1537"/>
                      <a:pt x="7183" y="1486"/>
                      <a:pt x="7036" y="1494"/>
                    </a:cubicBezTo>
                    <a:cubicBezTo>
                      <a:pt x="6980" y="1497"/>
                      <a:pt x="6923" y="1499"/>
                      <a:pt x="6866" y="1499"/>
                    </a:cubicBezTo>
                    <a:cubicBezTo>
                      <a:pt x="5898" y="1499"/>
                      <a:pt x="4953" y="1046"/>
                      <a:pt x="4204" y="224"/>
                    </a:cubicBezTo>
                    <a:cubicBezTo>
                      <a:pt x="4000" y="0"/>
                      <a:pt x="3612" y="0"/>
                      <a:pt x="3408" y="224"/>
                    </a:cubicBezTo>
                    <a:cubicBezTo>
                      <a:pt x="2660" y="1046"/>
                      <a:pt x="1714" y="1499"/>
                      <a:pt x="746" y="1499"/>
                    </a:cubicBezTo>
                    <a:cubicBezTo>
                      <a:pt x="688" y="1499"/>
                      <a:pt x="631" y="1497"/>
                      <a:pt x="575" y="1494"/>
                    </a:cubicBezTo>
                    <a:cubicBezTo>
                      <a:pt x="431" y="1486"/>
                      <a:pt x="289" y="1537"/>
                      <a:pt x="182" y="1635"/>
                    </a:cubicBezTo>
                    <a:cubicBezTo>
                      <a:pt x="76" y="1733"/>
                      <a:pt x="14" y="1870"/>
                      <a:pt x="9" y="2014"/>
                    </a:cubicBezTo>
                    <a:lnTo>
                      <a:pt x="6" y="2100"/>
                    </a:lnTo>
                    <a:cubicBezTo>
                      <a:pt x="3" y="2173"/>
                      <a:pt x="0" y="2246"/>
                      <a:pt x="0" y="2320"/>
                    </a:cubicBezTo>
                    <a:cubicBezTo>
                      <a:pt x="0" y="5112"/>
                      <a:pt x="1241" y="7135"/>
                      <a:pt x="3589" y="8170"/>
                    </a:cubicBezTo>
                    <a:cubicBezTo>
                      <a:pt x="3658" y="8201"/>
                      <a:pt x="3732" y="8216"/>
                      <a:pt x="3806" y="8216"/>
                    </a:cubicBezTo>
                    <a:cubicBezTo>
                      <a:pt x="3880" y="8216"/>
                      <a:pt x="3954" y="8201"/>
                      <a:pt x="4023" y="8170"/>
                    </a:cubicBezTo>
                    <a:cubicBezTo>
                      <a:pt x="6371" y="7135"/>
                      <a:pt x="7612" y="5112"/>
                      <a:pt x="7612" y="2321"/>
                    </a:cubicBezTo>
                    <a:cubicBezTo>
                      <a:pt x="7612" y="2246"/>
                      <a:pt x="7609" y="2173"/>
                      <a:pt x="7606" y="2100"/>
                    </a:cubicBezTo>
                    <a:close/>
                    <a:moveTo>
                      <a:pt x="5171" y="4847"/>
                    </a:moveTo>
                    <a:cubicBezTo>
                      <a:pt x="5171" y="5460"/>
                      <a:pt x="4755" y="5834"/>
                      <a:pt x="4137" y="5910"/>
                    </a:cubicBezTo>
                    <a:lnTo>
                      <a:pt x="4137" y="6156"/>
                    </a:lnTo>
                    <a:cubicBezTo>
                      <a:pt x="4137" y="6339"/>
                      <a:pt x="3989" y="6488"/>
                      <a:pt x="3806" y="6488"/>
                    </a:cubicBezTo>
                    <a:cubicBezTo>
                      <a:pt x="3623" y="6488"/>
                      <a:pt x="3475" y="6339"/>
                      <a:pt x="3475" y="6156"/>
                    </a:cubicBezTo>
                    <a:lnTo>
                      <a:pt x="3475" y="5883"/>
                    </a:lnTo>
                    <a:cubicBezTo>
                      <a:pt x="3161" y="5824"/>
                      <a:pt x="2855" y="5702"/>
                      <a:pt x="2585" y="5508"/>
                    </a:cubicBezTo>
                    <a:cubicBezTo>
                      <a:pt x="2501" y="5449"/>
                      <a:pt x="2441" y="5339"/>
                      <a:pt x="2441" y="5220"/>
                    </a:cubicBezTo>
                    <a:cubicBezTo>
                      <a:pt x="2441" y="5021"/>
                      <a:pt x="2600" y="4867"/>
                      <a:pt x="2799" y="4867"/>
                    </a:cubicBezTo>
                    <a:cubicBezTo>
                      <a:pt x="2898" y="4867"/>
                      <a:pt x="2968" y="4902"/>
                      <a:pt x="3018" y="4937"/>
                    </a:cubicBezTo>
                    <a:cubicBezTo>
                      <a:pt x="3281" y="5131"/>
                      <a:pt x="3570" y="5250"/>
                      <a:pt x="3908" y="5250"/>
                    </a:cubicBezTo>
                    <a:cubicBezTo>
                      <a:pt x="4221" y="5250"/>
                      <a:pt x="4410" y="5126"/>
                      <a:pt x="4410" y="4922"/>
                    </a:cubicBezTo>
                    <a:lnTo>
                      <a:pt x="4410" y="4912"/>
                    </a:lnTo>
                    <a:cubicBezTo>
                      <a:pt x="4410" y="4718"/>
                      <a:pt x="4291" y="4619"/>
                      <a:pt x="3709" y="4469"/>
                    </a:cubicBezTo>
                    <a:cubicBezTo>
                      <a:pt x="3008" y="4290"/>
                      <a:pt x="2555" y="4096"/>
                      <a:pt x="2555" y="3404"/>
                    </a:cubicBezTo>
                    <a:lnTo>
                      <a:pt x="2555" y="3395"/>
                    </a:lnTo>
                    <a:cubicBezTo>
                      <a:pt x="2555" y="2856"/>
                      <a:pt x="2925" y="2476"/>
                      <a:pt x="3474" y="2374"/>
                    </a:cubicBezTo>
                    <a:lnTo>
                      <a:pt x="3474" y="2115"/>
                    </a:lnTo>
                    <a:cubicBezTo>
                      <a:pt x="3474" y="1932"/>
                      <a:pt x="3623" y="1784"/>
                      <a:pt x="3806" y="1784"/>
                    </a:cubicBezTo>
                    <a:cubicBezTo>
                      <a:pt x="3989" y="1784"/>
                      <a:pt x="4137" y="1932"/>
                      <a:pt x="4137" y="2115"/>
                    </a:cubicBezTo>
                    <a:lnTo>
                      <a:pt x="4137" y="2377"/>
                    </a:lnTo>
                    <a:cubicBezTo>
                      <a:pt x="4410" y="2422"/>
                      <a:pt x="4658" y="2514"/>
                      <a:pt x="4877" y="2654"/>
                    </a:cubicBezTo>
                    <a:cubicBezTo>
                      <a:pt x="4962" y="2703"/>
                      <a:pt x="5047" y="2808"/>
                      <a:pt x="5047" y="2957"/>
                    </a:cubicBezTo>
                    <a:cubicBezTo>
                      <a:pt x="5047" y="3156"/>
                      <a:pt x="4887" y="3310"/>
                      <a:pt x="4689" y="3310"/>
                    </a:cubicBezTo>
                    <a:cubicBezTo>
                      <a:pt x="4613" y="3310"/>
                      <a:pt x="4554" y="3290"/>
                      <a:pt x="4495" y="3255"/>
                    </a:cubicBezTo>
                    <a:cubicBezTo>
                      <a:pt x="4241" y="3106"/>
                      <a:pt x="4002" y="3021"/>
                      <a:pt x="3763" y="3021"/>
                    </a:cubicBezTo>
                    <a:cubicBezTo>
                      <a:pt x="3470" y="3021"/>
                      <a:pt x="3315" y="3156"/>
                      <a:pt x="3315" y="3325"/>
                    </a:cubicBezTo>
                    <a:lnTo>
                      <a:pt x="3315" y="3335"/>
                    </a:lnTo>
                    <a:cubicBezTo>
                      <a:pt x="3315" y="3563"/>
                      <a:pt x="3465" y="3638"/>
                      <a:pt x="4067" y="3792"/>
                    </a:cubicBezTo>
                    <a:cubicBezTo>
                      <a:pt x="4773" y="3976"/>
                      <a:pt x="5171" y="4230"/>
                      <a:pt x="5171" y="4836"/>
                    </a:cubicBezTo>
                    <a:lnTo>
                      <a:pt x="5171" y="4847"/>
                    </a:lnTo>
                    <a:lnTo>
                      <a:pt x="5171" y="4847"/>
                    </a:lnTo>
                    <a:lnTo>
                      <a:pt x="5171" y="48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0" name="iṣľïḋê"/>
            <p:cNvSpPr txBox="1"/>
            <p:nvPr/>
          </p:nvSpPr>
          <p:spPr bwMode="auto">
            <a:xfrm>
              <a:off x="225708" y="1912521"/>
              <a:ext cx="3449783" cy="62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 dirty="0">
                  <a:solidFill>
                    <a:srgbClr val="000000"/>
                  </a:solidFill>
                  <a:effectLst/>
                  <a:latin typeface="FandolSong-Bold"/>
                </a:rPr>
                <a:t>实时监控与威胁检测</a:t>
              </a:r>
              <a:endParaRPr lang="en-US" altLang="zh-CN" sz="2800" b="1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669925" y="2915893"/>
              <a:ext cx="306613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685044" y="4374000"/>
              <a:ext cx="474209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îṣļîḍé"/>
            <p:cNvSpPr txBox="1"/>
            <p:nvPr/>
          </p:nvSpPr>
          <p:spPr bwMode="auto">
            <a:xfrm>
              <a:off x="1386411" y="3426975"/>
              <a:ext cx="4059383" cy="62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 dirty="0">
                  <a:solidFill>
                    <a:srgbClr val="000000"/>
                  </a:solidFill>
                  <a:latin typeface="FandolSong-Bold"/>
                </a:rPr>
                <a:t>自动化分析与决策支持</a:t>
              </a:r>
              <a:endParaRPr lang="en-US" altLang="zh-CN" sz="2800" b="1" dirty="0">
                <a:solidFill>
                  <a:srgbClr val="000000"/>
                </a:solidFill>
                <a:latin typeface="FandolSong-Bold"/>
              </a:endParaRPr>
            </a:p>
          </p:txBody>
        </p:sp>
        <p:sp>
          <p:nvSpPr>
            <p:cNvPr id="16" name="î$ḻíḑè"/>
            <p:cNvSpPr txBox="1"/>
            <p:nvPr/>
          </p:nvSpPr>
          <p:spPr bwMode="auto">
            <a:xfrm>
              <a:off x="3398245" y="5068999"/>
              <a:ext cx="305260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FandolSong-Bold"/>
                </a:rPr>
                <a:t>分析结果可视化呈现</a:t>
              </a:r>
              <a:endParaRPr lang="en-US" altLang="zh-CN" sz="2800" b="1" dirty="0">
                <a:solidFill>
                  <a:srgbClr val="000000"/>
                </a:solidFill>
                <a:latin typeface="FandolSong-Bold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BC24229F-A9DE-43BB-B7E8-62E39ECCF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DD4C4B1-8F7A-4645-A4C1-A604AF7927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B9C37AC9-757A-1A6B-3B68-28E359C4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81" y="65476"/>
            <a:ext cx="10850563" cy="102869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市场需求分析</a:t>
            </a:r>
          </a:p>
        </p:txBody>
      </p:sp>
    </p:spTree>
    <p:extLst>
      <p:ext uri="{BB962C8B-B14F-4D97-AF65-F5344CB8AC3E}">
        <p14:creationId xmlns:p14="http://schemas.microsoft.com/office/powerpoint/2010/main" val="39405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CCE64A1-C3DB-A004-1C54-2508A16BC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81E18677-66B7-416D-83C4-AC05D1E9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sp>
        <p:nvSpPr>
          <p:cNvPr id="109" name="标题 1">
            <a:extLst>
              <a:ext uri="{FF2B5EF4-FFF2-40B4-BE49-F238E27FC236}">
                <a16:creationId xmlns:a16="http://schemas.microsoft.com/office/drawing/2014/main" id="{88884FC9-44C1-3C67-2DFE-0C79FE2B1D5E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Dash Board—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流量标签分布饼状图</a:t>
            </a:r>
          </a:p>
        </p:txBody>
      </p:sp>
      <p:sp>
        <p:nvSpPr>
          <p:cNvPr id="114" name="矩形: 圆角 60">
            <a:extLst>
              <a:ext uri="{FF2B5EF4-FFF2-40B4-BE49-F238E27FC236}">
                <a16:creationId xmlns:a16="http://schemas.microsoft.com/office/drawing/2014/main" id="{6A119A48-A748-0F92-EC69-FF633890BCD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23168" y="2132720"/>
            <a:ext cx="5254487" cy="2783836"/>
          </a:xfrm>
          <a:prstGeom prst="roundRect">
            <a:avLst/>
          </a:prstGeom>
          <a:solidFill>
            <a:srgbClr val="DFE7ED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根据前置模块为流量包添加的标签，统计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不同标签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在流量中的分布比例，并以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饼状图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的形式展示。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2D6F83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帮助用户了解不同标签所代表的流量类型或行为的比例，识别特定类型的流量或关注特定标签的流量分布情况。</a:t>
            </a:r>
            <a:endParaRPr lang="en-US" altLang="zh-CN" sz="2000" b="1" dirty="0">
              <a:solidFill>
                <a:srgbClr val="2D6F83"/>
              </a:solidFill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3DD1B0-87C9-712D-CBFE-F0DA0DCB21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4" t="4694" r="2561" b="6577"/>
          <a:stretch/>
        </p:blipFill>
        <p:spPr>
          <a:xfrm>
            <a:off x="629175" y="1058274"/>
            <a:ext cx="5536988" cy="4932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70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969091" y="2830810"/>
            <a:ext cx="2791596" cy="656792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软件部署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53250" y="2373173"/>
            <a:ext cx="1618346" cy="17621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22225">
                  <a:noFill/>
                </a:ln>
                <a:solidFill>
                  <a:schemeClr val="accent2">
                    <a:alpha val="73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dirty="0">
              <a:ln w="22225">
                <a:noFill/>
              </a:ln>
              <a:solidFill>
                <a:schemeClr val="accent2">
                  <a:alpha val="73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BC0435-9084-4CEC-8523-513389534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08" y="103614"/>
            <a:ext cx="2095515" cy="65246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A461BD9-4C56-4826-A184-4C4C5D981234}"/>
              </a:ext>
            </a:extLst>
          </p:cNvPr>
          <p:cNvGrpSpPr/>
          <p:nvPr/>
        </p:nvGrpSpPr>
        <p:grpSpPr>
          <a:xfrm>
            <a:off x="6040676" y="3440679"/>
            <a:ext cx="4694946" cy="295289"/>
            <a:chOff x="6140202" y="2830810"/>
            <a:chExt cx="4694946" cy="295289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59E9EE7-9A62-46E4-B973-4650B0F80914}"/>
                </a:ext>
              </a:extLst>
            </p:cNvPr>
            <p:cNvCxnSpPr/>
            <p:nvPr/>
          </p:nvCxnSpPr>
          <p:spPr>
            <a:xfrm>
              <a:off x="6140202" y="3059380"/>
              <a:ext cx="3265054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7B84F77-03F9-4CDE-98F5-45B1EF421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" t="17461" b="23675"/>
            <a:stretch/>
          </p:blipFill>
          <p:spPr>
            <a:xfrm>
              <a:off x="9140147" y="2830810"/>
              <a:ext cx="1695001" cy="2952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AEDE4FA7-241D-CA50-DC18-88B09BF09511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部署流程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4244C2B-EB74-6F43-8789-BED09602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17" y="1879959"/>
            <a:ext cx="11334864" cy="3325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2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160C1C1A-5B12-04B0-B2B0-6DDD6A1D32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33</a:t>
            </a:fld>
            <a:endParaRPr lang="zh-CN" altLang="en-US" dirty="0"/>
          </a:p>
        </p:txBody>
      </p:sp>
      <p:cxnSp>
        <p:nvCxnSpPr>
          <p:cNvPr id="6" name="肘形连接符 5"/>
          <p:cNvCxnSpPr>
            <a:cxnSpLocks/>
            <a:stCxn id="28" idx="6"/>
          </p:cNvCxnSpPr>
          <p:nvPr/>
        </p:nvCxnSpPr>
        <p:spPr>
          <a:xfrm>
            <a:off x="6874198" y="3254972"/>
            <a:ext cx="3375090" cy="1274056"/>
          </a:xfrm>
          <a:prstGeom prst="bentConnector2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cxnSpLocks/>
            <a:stCxn id="28" idx="2"/>
          </p:cNvCxnSpPr>
          <p:nvPr/>
        </p:nvCxnSpPr>
        <p:spPr>
          <a:xfrm rot="10800000" flipV="1">
            <a:off x="1782992" y="3254972"/>
            <a:ext cx="3124748" cy="1274056"/>
          </a:xfrm>
          <a:prstGeom prst="bentConnector2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iṡlïḋe"/>
          <p:cNvGrpSpPr/>
          <p:nvPr/>
        </p:nvGrpSpPr>
        <p:grpSpPr>
          <a:xfrm>
            <a:off x="0" y="3209103"/>
            <a:ext cx="12188825" cy="3639485"/>
            <a:chOff x="3175" y="2656396"/>
            <a:chExt cx="12188825" cy="4233487"/>
          </a:xfrm>
        </p:grpSpPr>
        <p:sp>
          <p:nvSpPr>
            <p:cNvPr id="30" name="ïṣļiḑe"/>
            <p:cNvSpPr/>
            <p:nvPr/>
          </p:nvSpPr>
          <p:spPr bwMode="auto">
            <a:xfrm>
              <a:off x="10164502" y="5375511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ľíďê"/>
            <p:cNvSpPr/>
            <p:nvPr/>
          </p:nvSpPr>
          <p:spPr bwMode="auto">
            <a:xfrm>
              <a:off x="8129058" y="4353817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ḻîde"/>
            <p:cNvSpPr/>
            <p:nvPr/>
          </p:nvSpPr>
          <p:spPr bwMode="auto">
            <a:xfrm>
              <a:off x="6098382" y="4962385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lïḍe"/>
            <p:cNvSpPr/>
            <p:nvPr/>
          </p:nvSpPr>
          <p:spPr bwMode="auto">
            <a:xfrm>
              <a:off x="4069295" y="4628809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ṥľîḍé"/>
            <p:cNvSpPr/>
            <p:nvPr/>
          </p:nvSpPr>
          <p:spPr bwMode="auto">
            <a:xfrm>
              <a:off x="2035441" y="4113886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ṩḻîḍè"/>
            <p:cNvSpPr/>
            <p:nvPr/>
          </p:nvSpPr>
          <p:spPr bwMode="auto">
            <a:xfrm>
              <a:off x="3175" y="4202867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ṡ1iḑe"/>
            <p:cNvSpPr/>
            <p:nvPr/>
          </p:nvSpPr>
          <p:spPr bwMode="auto">
            <a:xfrm flipH="1">
              <a:off x="3374787" y="2656396"/>
              <a:ext cx="3215950" cy="420160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8" name="ís1ïḓè"/>
          <p:cNvSpPr/>
          <p:nvPr/>
        </p:nvSpPr>
        <p:spPr>
          <a:xfrm>
            <a:off x="4907740" y="2426462"/>
            <a:ext cx="1966458" cy="16570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iṧľiḍè"/>
          <p:cNvSpPr txBox="1"/>
          <p:nvPr/>
        </p:nvSpPr>
        <p:spPr>
          <a:xfrm>
            <a:off x="9516814" y="5318584"/>
            <a:ext cx="1507460" cy="7982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</a:rPr>
              <a:t>节省开支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17" name="îṧlïdê"/>
          <p:cNvSpPr txBox="1"/>
          <p:nvPr/>
        </p:nvSpPr>
        <p:spPr>
          <a:xfrm>
            <a:off x="3430919" y="5405215"/>
            <a:ext cx="2108547" cy="61364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</a:rPr>
              <a:t>实现操作的标准化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21" name="íşḻíḍe"/>
          <p:cNvSpPr txBox="1"/>
          <p:nvPr/>
        </p:nvSpPr>
        <p:spPr>
          <a:xfrm>
            <a:off x="6604345" y="5380517"/>
            <a:ext cx="1806105" cy="66304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</a:rPr>
              <a:t>无缝迁移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24" name="ïṣḻiḍé"/>
          <p:cNvSpPr txBox="1"/>
          <p:nvPr/>
        </p:nvSpPr>
        <p:spPr>
          <a:xfrm>
            <a:off x="472722" y="5542524"/>
            <a:ext cx="2343149" cy="47344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更快地发布更多软件</a:t>
            </a:r>
          </a:p>
        </p:txBody>
      </p:sp>
      <p:cxnSp>
        <p:nvCxnSpPr>
          <p:cNvPr id="26" name="肘形连接符 25"/>
          <p:cNvCxnSpPr>
            <a:cxnSpLocks/>
            <a:stCxn id="28" idx="2"/>
          </p:cNvCxnSpPr>
          <p:nvPr/>
        </p:nvCxnSpPr>
        <p:spPr>
          <a:xfrm rot="10800000" flipV="1">
            <a:off x="4605092" y="3254972"/>
            <a:ext cx="302649" cy="1274056"/>
          </a:xfrm>
          <a:prstGeom prst="bentConnector2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cxnSpLocks/>
            <a:stCxn id="28" idx="6"/>
          </p:cNvCxnSpPr>
          <p:nvPr/>
        </p:nvCxnSpPr>
        <p:spPr>
          <a:xfrm>
            <a:off x="6874198" y="3254972"/>
            <a:ext cx="552992" cy="1274056"/>
          </a:xfrm>
          <a:prstGeom prst="bentConnector2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24737A6F-090F-43EF-A3DD-445442B78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sp>
        <p:nvSpPr>
          <p:cNvPr id="49" name="标题 1">
            <a:extLst>
              <a:ext uri="{FF2B5EF4-FFF2-40B4-BE49-F238E27FC236}">
                <a16:creationId xmlns:a16="http://schemas.microsoft.com/office/drawing/2014/main" id="{97AF676F-7EC0-E74C-4FCC-85D92A143661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Docker 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封装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D098795-C933-9E37-1856-637EABD4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92" y="2615533"/>
            <a:ext cx="26574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圆角 60">
            <a:extLst>
              <a:ext uri="{FF2B5EF4-FFF2-40B4-BE49-F238E27FC236}">
                <a16:creationId xmlns:a16="http://schemas.microsoft.com/office/drawing/2014/main" id="{7196BE62-DD4F-F3E3-CF48-EA40DF21DCE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7306" y="901526"/>
            <a:ext cx="9807326" cy="1319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我们将无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GUI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界面的精简化系统进行了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Docker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封装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这个小型化系统具有精简的功能集，可以轻松部署和运行，无需繁琐的配置过程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4D40B5-1550-6C2F-1584-2EEBFED9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64" y="450650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831C8E6-46FE-50D8-366E-71DEEA16E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934" y="450650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1C6B4DC-93DF-340C-AF2B-26EE8FEF2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608" y="453223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542531A-3807-C9D0-2438-773BE81A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942" y="4549034"/>
            <a:ext cx="1014211" cy="101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3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969091" y="2830810"/>
            <a:ext cx="2791596" cy="656792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软件测试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61342" y="2373173"/>
            <a:ext cx="1618346" cy="17621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22225">
                  <a:noFill/>
                </a:ln>
                <a:solidFill>
                  <a:schemeClr val="accent2">
                    <a:alpha val="73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dirty="0">
              <a:ln w="22225">
                <a:noFill/>
              </a:ln>
              <a:solidFill>
                <a:schemeClr val="accent2">
                  <a:alpha val="73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BC0435-9084-4CEC-8523-51338953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08" y="103614"/>
            <a:ext cx="2095515" cy="65246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A461BD9-4C56-4826-A184-4C4C5D981234}"/>
              </a:ext>
            </a:extLst>
          </p:cNvPr>
          <p:cNvGrpSpPr/>
          <p:nvPr/>
        </p:nvGrpSpPr>
        <p:grpSpPr>
          <a:xfrm>
            <a:off x="6040676" y="3440679"/>
            <a:ext cx="4694946" cy="295289"/>
            <a:chOff x="6140202" y="2830810"/>
            <a:chExt cx="4694946" cy="295289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59E9EE7-9A62-46E4-B973-4650B0F80914}"/>
                </a:ext>
              </a:extLst>
            </p:cNvPr>
            <p:cNvCxnSpPr/>
            <p:nvPr/>
          </p:nvCxnSpPr>
          <p:spPr>
            <a:xfrm>
              <a:off x="6140202" y="3059380"/>
              <a:ext cx="3265054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7B84F77-03F9-4CDE-98F5-45B1EF421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" t="17461" b="23675"/>
            <a:stretch/>
          </p:blipFill>
          <p:spPr>
            <a:xfrm>
              <a:off x="9140147" y="2830810"/>
              <a:ext cx="1695001" cy="295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4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软件测试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B658372-B631-A5C8-E5B9-507A5870AD49}"/>
              </a:ext>
            </a:extLst>
          </p:cNvPr>
          <p:cNvGrpSpPr/>
          <p:nvPr/>
        </p:nvGrpSpPr>
        <p:grpSpPr>
          <a:xfrm>
            <a:off x="933994" y="762691"/>
            <a:ext cx="9895115" cy="4860869"/>
            <a:chOff x="933994" y="762691"/>
            <a:chExt cx="9895115" cy="4860869"/>
          </a:xfrm>
        </p:grpSpPr>
        <p:pic>
          <p:nvPicPr>
            <p:cNvPr id="2" name="Picture 4" descr="Differences - Unit, Integration, Functional, and Functional Regression Testing">
              <a:extLst>
                <a:ext uri="{FF2B5EF4-FFF2-40B4-BE49-F238E27FC236}">
                  <a16:creationId xmlns:a16="http://schemas.microsoft.com/office/drawing/2014/main" id="{AFDE435D-045A-4A24-108A-62BFE74A5C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9" t="10309" r="4626" b="10101"/>
            <a:stretch/>
          </p:blipFill>
          <p:spPr bwMode="auto">
            <a:xfrm>
              <a:off x="933994" y="762691"/>
              <a:ext cx="9895115" cy="4860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ísḻídé">
              <a:extLst>
                <a:ext uri="{FF2B5EF4-FFF2-40B4-BE49-F238E27FC236}">
                  <a16:creationId xmlns:a16="http://schemas.microsoft.com/office/drawing/2014/main" id="{3C5E9546-EE59-8284-E688-370845682A09}"/>
                </a:ext>
              </a:extLst>
            </p:cNvPr>
            <p:cNvSpPr txBox="1"/>
            <p:nvPr/>
          </p:nvSpPr>
          <p:spPr bwMode="auto">
            <a:xfrm>
              <a:off x="1362891" y="5050326"/>
              <a:ext cx="2282290" cy="456431"/>
            </a:xfrm>
            <a:prstGeom prst="flowChartAlternateProcess">
              <a:avLst/>
            </a:prstGeom>
            <a:solidFill>
              <a:srgbClr val="F15A25"/>
            </a:solidFill>
            <a:ln>
              <a:noFill/>
            </a:ln>
          </p:spPr>
          <p:txBody>
            <a:bodyPr wrap="none" lIns="90000" tIns="46800" rIns="90000" bIns="46800" anchor="ctr">
              <a:no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200" dirty="0">
                  <a:solidFill>
                    <a:schemeClr val="bg1"/>
                  </a:solidFill>
                </a:rPr>
                <a:t>单元测试</a:t>
              </a:r>
              <a:endParaRPr lang="en-US" altLang="zh-CN" sz="2200" dirty="0">
                <a:solidFill>
                  <a:schemeClr val="bg1"/>
                </a:solidFill>
              </a:endParaRPr>
            </a:p>
          </p:txBody>
        </p:sp>
        <p:sp>
          <p:nvSpPr>
            <p:cNvPr id="10" name="ísḻídé">
              <a:extLst>
                <a:ext uri="{FF2B5EF4-FFF2-40B4-BE49-F238E27FC236}">
                  <a16:creationId xmlns:a16="http://schemas.microsoft.com/office/drawing/2014/main" id="{49D257A2-2303-A715-E54B-06BA7F5DD7D5}"/>
                </a:ext>
              </a:extLst>
            </p:cNvPr>
            <p:cNvSpPr txBox="1"/>
            <p:nvPr/>
          </p:nvSpPr>
          <p:spPr bwMode="auto">
            <a:xfrm>
              <a:off x="4740406" y="5024966"/>
              <a:ext cx="2282290" cy="456431"/>
            </a:xfrm>
            <a:prstGeom prst="flowChartAlternateProcess">
              <a:avLst/>
            </a:prstGeom>
            <a:solidFill>
              <a:srgbClr val="F15A25"/>
            </a:solidFill>
            <a:ln>
              <a:noFill/>
            </a:ln>
          </p:spPr>
          <p:txBody>
            <a:bodyPr wrap="none" lIns="90000" tIns="46800" rIns="90000" bIns="46800" anchor="ctr">
              <a:no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200" dirty="0">
                  <a:solidFill>
                    <a:schemeClr val="bg1"/>
                  </a:solidFill>
                </a:rPr>
                <a:t>集成测试</a:t>
              </a:r>
              <a:endParaRPr lang="en-US" altLang="zh-CN" sz="2200" dirty="0">
                <a:solidFill>
                  <a:schemeClr val="bg1"/>
                </a:solidFill>
              </a:endParaRPr>
            </a:p>
          </p:txBody>
        </p:sp>
        <p:sp>
          <p:nvSpPr>
            <p:cNvPr id="11" name="ísḻídé">
              <a:extLst>
                <a:ext uri="{FF2B5EF4-FFF2-40B4-BE49-F238E27FC236}">
                  <a16:creationId xmlns:a16="http://schemas.microsoft.com/office/drawing/2014/main" id="{DD508EDB-877E-1DB7-6805-9CC79326FB13}"/>
                </a:ext>
              </a:extLst>
            </p:cNvPr>
            <p:cNvSpPr txBox="1"/>
            <p:nvPr/>
          </p:nvSpPr>
          <p:spPr bwMode="auto">
            <a:xfrm>
              <a:off x="8054018" y="5024965"/>
              <a:ext cx="2422394" cy="456431"/>
            </a:xfrm>
            <a:prstGeom prst="flowChartAlternateProcess">
              <a:avLst/>
            </a:prstGeom>
            <a:solidFill>
              <a:srgbClr val="F15A25"/>
            </a:solidFill>
            <a:ln>
              <a:noFill/>
            </a:ln>
          </p:spPr>
          <p:txBody>
            <a:bodyPr wrap="none" lIns="90000" tIns="46800" rIns="90000" bIns="46800" anchor="ctr">
              <a:no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200" dirty="0">
                  <a:solidFill>
                    <a:schemeClr val="bg1"/>
                  </a:solidFill>
                </a:rPr>
                <a:t>性能测试</a:t>
              </a:r>
              <a:endParaRPr lang="en-US" altLang="zh-CN" sz="2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îsľîḓê">
            <a:extLst>
              <a:ext uri="{FF2B5EF4-FFF2-40B4-BE49-F238E27FC236}">
                <a16:creationId xmlns:a16="http://schemas.microsoft.com/office/drawing/2014/main" id="{63D6E815-6AF9-39F1-E487-2F3A009ADA45}"/>
              </a:ext>
            </a:extLst>
          </p:cNvPr>
          <p:cNvSpPr/>
          <p:nvPr/>
        </p:nvSpPr>
        <p:spPr bwMode="auto">
          <a:xfrm>
            <a:off x="1484144" y="5506757"/>
            <a:ext cx="1991013" cy="1069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tabLst>
                <a:tab pos="227965" algn="l"/>
              </a:tabLst>
              <a:defRPr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effectLst/>
                <a:latin typeface="FandolSong-Regular"/>
              </a:rPr>
              <a:t>确保每个功能模块能够正常工作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îṣḻïḍé">
            <a:extLst>
              <a:ext uri="{FF2B5EF4-FFF2-40B4-BE49-F238E27FC236}">
                <a16:creationId xmlns:a16="http://schemas.microsoft.com/office/drawing/2014/main" id="{677C5A86-1D83-A36C-2932-C641933A0FED}"/>
              </a:ext>
            </a:extLst>
          </p:cNvPr>
          <p:cNvSpPr/>
          <p:nvPr/>
        </p:nvSpPr>
        <p:spPr bwMode="auto">
          <a:xfrm>
            <a:off x="4494742" y="5534455"/>
            <a:ext cx="2875945" cy="104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tabLst>
                <a:tab pos="227965" algn="l"/>
              </a:tabLst>
              <a:defRPr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FandolSong-Regular"/>
              </a:rPr>
              <a:t>确保各功能模块之间的协同工作无误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FandolSong-Regular"/>
            </a:endParaRPr>
          </a:p>
        </p:txBody>
      </p:sp>
      <p:sp>
        <p:nvSpPr>
          <p:cNvPr id="15" name="ïSḻïḓè">
            <a:extLst>
              <a:ext uri="{FF2B5EF4-FFF2-40B4-BE49-F238E27FC236}">
                <a16:creationId xmlns:a16="http://schemas.microsoft.com/office/drawing/2014/main" id="{8B7C89A5-6CDE-0124-DCA1-3A0F70CE04EE}"/>
              </a:ext>
            </a:extLst>
          </p:cNvPr>
          <p:cNvSpPr/>
          <p:nvPr/>
        </p:nvSpPr>
        <p:spPr bwMode="auto">
          <a:xfrm>
            <a:off x="7953164" y="5506756"/>
            <a:ext cx="2875945" cy="1069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tabLst>
                <a:tab pos="227965" algn="l"/>
              </a:tabLst>
              <a:defRPr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FandolSong-Regular"/>
              </a:rPr>
              <a:t>评估软件在大量任务和高负载情况下的表现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FandolSong-Regular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13602360-98EB-66D5-CF30-FD53704BFE19}"/>
              </a:ext>
            </a:extLst>
          </p:cNvPr>
          <p:cNvSpPr/>
          <p:nvPr/>
        </p:nvSpPr>
        <p:spPr>
          <a:xfrm>
            <a:off x="3918857" y="2965270"/>
            <a:ext cx="666206" cy="52251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82232928-37B6-CF49-0226-95672D46260A}"/>
              </a:ext>
            </a:extLst>
          </p:cNvPr>
          <p:cNvSpPr/>
          <p:nvPr/>
        </p:nvSpPr>
        <p:spPr>
          <a:xfrm>
            <a:off x="7370687" y="2931868"/>
            <a:ext cx="666206" cy="52251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3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恶意流量测试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65713F-E886-ADAD-0EFD-6ADE0E897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89" y="1216864"/>
            <a:ext cx="5492569" cy="4826107"/>
          </a:xfrm>
          <a:prstGeom prst="rect">
            <a:avLst/>
          </a:prstGeom>
        </p:spPr>
      </p:pic>
      <p:pic>
        <p:nvPicPr>
          <p:cNvPr id="1028" name="Picture 4" descr="Pentesting with Nmap the Network Testing Tool (with Cheat Sheets)">
            <a:extLst>
              <a:ext uri="{FF2B5EF4-FFF2-40B4-BE49-F238E27FC236}">
                <a16:creationId xmlns:a16="http://schemas.microsoft.com/office/drawing/2014/main" id="{3BCA04AA-C45F-E27C-E84C-9572221E8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8" r="15389" b="-2151"/>
          <a:stretch/>
        </p:blipFill>
        <p:spPr bwMode="auto">
          <a:xfrm>
            <a:off x="1316676" y="1629456"/>
            <a:ext cx="2158481" cy="149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DDoS Attack?">
            <a:extLst>
              <a:ext uri="{FF2B5EF4-FFF2-40B4-BE49-F238E27FC236}">
                <a16:creationId xmlns:a16="http://schemas.microsoft.com/office/drawing/2014/main" id="{76FB7C60-9EC1-4153-E52A-AABDFE0AC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111" y1="45111" x2="5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18494" r="19711" b="17732"/>
          <a:stretch/>
        </p:blipFill>
        <p:spPr bwMode="auto">
          <a:xfrm>
            <a:off x="1752600" y="3731604"/>
            <a:ext cx="163179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F971D228-4F74-0646-431E-278563E50D84}"/>
              </a:ext>
            </a:extLst>
          </p:cNvPr>
          <p:cNvSpPr/>
          <p:nvPr/>
        </p:nvSpPr>
        <p:spPr>
          <a:xfrm>
            <a:off x="3650343" y="2982686"/>
            <a:ext cx="1270000" cy="64723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93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性能测试</a:t>
            </a:r>
          </a:p>
        </p:txBody>
      </p:sp>
      <p:sp>
        <p:nvSpPr>
          <p:cNvPr id="2" name="矩形: 圆角 60">
            <a:extLst>
              <a:ext uri="{FF2B5EF4-FFF2-40B4-BE49-F238E27FC236}">
                <a16:creationId xmlns:a16="http://schemas.microsoft.com/office/drawing/2014/main" id="{75D0139C-4FC7-A6D0-7AE8-D1185521259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6209" y="929126"/>
            <a:ext cx="9930614" cy="1361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我们在一台装有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Ubuntu 22.04 LTS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操作系统的独立计算机中对本系统进行了性能测试。在测试过程中，我们运行了系统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长达 </a:t>
            </a:r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20 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小时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（从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5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月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27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日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13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时至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5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月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28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日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9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时），捕获了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数万条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流量包，并对它们进行了详细分析。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F0731A-3E12-8BB9-7936-AA8A7DBBFD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6" y="2540873"/>
            <a:ext cx="7649960" cy="2835761"/>
          </a:xfrm>
          <a:prstGeom prst="rect">
            <a:avLst/>
          </a:prstGeom>
        </p:spPr>
      </p:pic>
      <p:sp>
        <p:nvSpPr>
          <p:cNvPr id="7" name="矩形: 圆角 60">
            <a:extLst>
              <a:ext uri="{FF2B5EF4-FFF2-40B4-BE49-F238E27FC236}">
                <a16:creationId xmlns:a16="http://schemas.microsoft.com/office/drawing/2014/main" id="{E72D42FA-7733-23B2-950D-69F5C612961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14593" y="5634144"/>
            <a:ext cx="9930614" cy="9206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在整个测试过程中，系统的各个模块均表现正常，没有出现任何异常终止的情况，这证明了 </a:t>
            </a: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系统的</a:t>
            </a:r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  <a:cs typeface="+mn-ea"/>
              </a:rPr>
              <a:t>稳定性和可靠性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477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测试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DEMO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Run_in_Ubuntu">
            <a:hlinkClick r:id="" action="ppaction://media"/>
            <a:extLst>
              <a:ext uri="{FF2B5EF4-FFF2-40B4-BE49-F238E27FC236}">
                <a16:creationId xmlns:a16="http://schemas.microsoft.com/office/drawing/2014/main" id="{DE7827D6-F924-4754-31DC-EFC418493D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8347" y="840632"/>
            <a:ext cx="10195306" cy="57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AFEDEA-8541-0731-5EFF-C90839666F78}"/>
              </a:ext>
            </a:extLst>
          </p:cNvPr>
          <p:cNvSpPr txBox="1">
            <a:spLocks/>
          </p:cNvSpPr>
          <p:nvPr/>
        </p:nvSpPr>
        <p:spPr>
          <a:xfrm>
            <a:off x="336821" y="-26600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测试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DEMO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Run_in_Docker">
            <a:hlinkClick r:id="" action="ppaction://media"/>
            <a:extLst>
              <a:ext uri="{FF2B5EF4-FFF2-40B4-BE49-F238E27FC236}">
                <a16:creationId xmlns:a16="http://schemas.microsoft.com/office/drawing/2014/main" id="{4FEFC512-E49E-AA26-AE70-FA13F56504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8632" y="840632"/>
            <a:ext cx="8876379" cy="59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8" name="iṡlïḋe"/>
          <p:cNvGrpSpPr/>
          <p:nvPr/>
        </p:nvGrpSpPr>
        <p:grpSpPr>
          <a:xfrm>
            <a:off x="1588" y="3245924"/>
            <a:ext cx="12188825" cy="3612076"/>
            <a:chOff x="3175" y="2656396"/>
            <a:chExt cx="12188825" cy="4201604"/>
          </a:xfrm>
        </p:grpSpPr>
        <p:sp>
          <p:nvSpPr>
            <p:cNvPr id="30" name="ïṣļiḑe"/>
            <p:cNvSpPr/>
            <p:nvPr/>
          </p:nvSpPr>
          <p:spPr bwMode="auto">
            <a:xfrm>
              <a:off x="10164502" y="5375511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ľíďê"/>
            <p:cNvSpPr/>
            <p:nvPr/>
          </p:nvSpPr>
          <p:spPr bwMode="auto">
            <a:xfrm>
              <a:off x="8129058" y="4353817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ḻîde"/>
            <p:cNvSpPr/>
            <p:nvPr/>
          </p:nvSpPr>
          <p:spPr bwMode="auto">
            <a:xfrm>
              <a:off x="6098382" y="4962385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lïḍe"/>
            <p:cNvSpPr/>
            <p:nvPr/>
          </p:nvSpPr>
          <p:spPr bwMode="auto">
            <a:xfrm>
              <a:off x="4070883" y="4596926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ṥľîḍé"/>
            <p:cNvSpPr/>
            <p:nvPr/>
          </p:nvSpPr>
          <p:spPr bwMode="auto">
            <a:xfrm>
              <a:off x="2035441" y="4113886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ṩḻîḍè"/>
            <p:cNvSpPr/>
            <p:nvPr/>
          </p:nvSpPr>
          <p:spPr bwMode="auto">
            <a:xfrm>
              <a:off x="3175" y="4202867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ṡ1iḑe"/>
            <p:cNvSpPr/>
            <p:nvPr/>
          </p:nvSpPr>
          <p:spPr bwMode="auto">
            <a:xfrm flipH="1">
              <a:off x="3374787" y="2656396"/>
              <a:ext cx="3215950" cy="420160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4737A6F-090F-43EF-A3DD-445442B78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sp>
        <p:nvSpPr>
          <p:cNvPr id="40" name="标题 1">
            <a:extLst>
              <a:ext uri="{FF2B5EF4-FFF2-40B4-BE49-F238E27FC236}">
                <a16:creationId xmlns:a16="http://schemas.microsoft.com/office/drawing/2014/main" id="{520BFE94-F8F0-A4AB-1CAB-035D650CE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81" y="65476"/>
            <a:ext cx="10850563" cy="102869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现行系统分析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B5DC77F-6A36-C14E-7375-3F51FC247515}"/>
              </a:ext>
            </a:extLst>
          </p:cNvPr>
          <p:cNvGrpSpPr/>
          <p:nvPr/>
        </p:nvGrpSpPr>
        <p:grpSpPr>
          <a:xfrm>
            <a:off x="321332" y="1035509"/>
            <a:ext cx="11199155" cy="4243160"/>
            <a:chOff x="668463" y="1066120"/>
            <a:chExt cx="11199155" cy="4243160"/>
          </a:xfrm>
        </p:grpSpPr>
        <p:cxnSp>
          <p:nvCxnSpPr>
            <p:cNvPr id="6" name="肘形连接符 5"/>
            <p:cNvCxnSpPr>
              <a:cxnSpLocks/>
              <a:stCxn id="28" idx="6"/>
              <a:endCxn id="23" idx="0"/>
            </p:cNvCxnSpPr>
            <p:nvPr/>
          </p:nvCxnSpPr>
          <p:spPr>
            <a:xfrm>
              <a:off x="6716713" y="1904552"/>
              <a:ext cx="3610846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肘形连接符 6"/>
            <p:cNvCxnSpPr>
              <a:cxnSpLocks/>
              <a:stCxn id="28" idx="2"/>
              <a:endCxn id="11" idx="0"/>
            </p:cNvCxnSpPr>
            <p:nvPr/>
          </p:nvCxnSpPr>
          <p:spPr>
            <a:xfrm rot="10800000" flipV="1">
              <a:off x="1861263" y="1904551"/>
              <a:ext cx="3610850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ís1ïḓè"/>
            <p:cNvSpPr/>
            <p:nvPr/>
          </p:nvSpPr>
          <p:spPr>
            <a:xfrm>
              <a:off x="5472113" y="1282254"/>
              <a:ext cx="1244600" cy="1244596"/>
            </a:xfrm>
            <a:prstGeom prst="ellipse">
              <a:avLst/>
            </a:prstGeom>
            <a:solidFill>
              <a:schemeClr val="accent3"/>
            </a:solidFill>
            <a:ln w="1524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1" name="îsľîḓè"/>
            <p:cNvSpPr/>
            <p:nvPr/>
          </p:nvSpPr>
          <p:spPr>
            <a:xfrm>
              <a:off x="1565534" y="3173747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Q1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ïşḻîdê"/>
            <p:cNvSpPr txBox="1"/>
            <p:nvPr/>
          </p:nvSpPr>
          <p:spPr>
            <a:xfrm>
              <a:off x="668464" y="4264439"/>
              <a:ext cx="2333153" cy="76996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r>
                <a:rPr lang="zh-CN" altLang="en-US" sz="1400" dirty="0">
                  <a:solidFill>
                    <a:srgbClr val="000000"/>
                  </a:solidFill>
                  <a:effectLst/>
                  <a:latin typeface="FandolSong-Regular"/>
                </a:rPr>
                <a:t>对于快速变化和复杂的网络攻击形式来说不够灵活高效</a:t>
              </a:r>
              <a:endParaRPr lang="en-US" altLang="zh-CN" sz="1400" dirty="0"/>
            </a:p>
          </p:txBody>
        </p:sp>
        <p:sp>
          <p:nvSpPr>
            <p:cNvPr id="13" name="iṧľiḍè"/>
            <p:cNvSpPr txBox="1"/>
            <p:nvPr/>
          </p:nvSpPr>
          <p:spPr>
            <a:xfrm>
              <a:off x="668463" y="3792619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1800" b="1" dirty="0">
                  <a:solidFill>
                    <a:srgbClr val="000000"/>
                  </a:solidFill>
                  <a:effectLst/>
                  <a:latin typeface="FandolSong-Bold"/>
                </a:rPr>
                <a:t>手动规则配置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iśḻïdé"/>
            <p:cNvSpPr/>
            <p:nvPr/>
          </p:nvSpPr>
          <p:spPr>
            <a:xfrm>
              <a:off x="4387633" y="3173747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Q2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iSḷïḍé"/>
            <p:cNvSpPr txBox="1"/>
            <p:nvPr/>
          </p:nvSpPr>
          <p:spPr>
            <a:xfrm>
              <a:off x="3490563" y="4264439"/>
              <a:ext cx="2385602" cy="104484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effectLst/>
                  <a:latin typeface="FandolSong-Regular"/>
                </a:rPr>
                <a:t>应用范围有限，缺乏对多样性和复杂性网络攻击的全面覆盖</a:t>
              </a:r>
              <a:endParaRPr lang="en-US" altLang="zh-CN" sz="1400" dirty="0"/>
            </a:p>
          </p:txBody>
        </p:sp>
        <p:sp>
          <p:nvSpPr>
            <p:cNvPr id="17" name="îṧlïdê"/>
            <p:cNvSpPr txBox="1"/>
            <p:nvPr/>
          </p:nvSpPr>
          <p:spPr>
            <a:xfrm>
              <a:off x="3490562" y="3792619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1800" b="1" dirty="0">
                  <a:solidFill>
                    <a:srgbClr val="000000"/>
                  </a:solidFill>
                  <a:effectLst/>
                  <a:latin typeface="FandolSong-Bold"/>
                </a:rPr>
                <a:t>有限的机器学习应用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19" name="îṩľïḓe"/>
            <p:cNvSpPr/>
            <p:nvPr/>
          </p:nvSpPr>
          <p:spPr>
            <a:xfrm>
              <a:off x="7209732" y="3173747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Q3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íṣľíḍé"/>
            <p:cNvSpPr txBox="1"/>
            <p:nvPr/>
          </p:nvSpPr>
          <p:spPr>
            <a:xfrm>
              <a:off x="6312662" y="4264439"/>
              <a:ext cx="2385602" cy="8917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effectLst/>
                  <a:latin typeface="FandolSong-Regular"/>
                </a:rPr>
                <a:t>无法满足大规模数据的高效处理和长期存储需求</a:t>
              </a:r>
              <a:endParaRPr lang="en-US" altLang="zh-CN" sz="1400" dirty="0"/>
            </a:p>
          </p:txBody>
        </p:sp>
        <p:sp>
          <p:nvSpPr>
            <p:cNvPr id="21" name="íşḻíḍe"/>
            <p:cNvSpPr txBox="1"/>
            <p:nvPr/>
          </p:nvSpPr>
          <p:spPr>
            <a:xfrm>
              <a:off x="6312661" y="3792619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1800" b="1" dirty="0">
                  <a:solidFill>
                    <a:srgbClr val="000000"/>
                  </a:solidFill>
                  <a:effectLst/>
                  <a:latin typeface="FandolSong-Bold"/>
                </a:rPr>
                <a:t>数据处理和存储能力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23" name="ïsľïḑe"/>
            <p:cNvSpPr/>
            <p:nvPr/>
          </p:nvSpPr>
          <p:spPr>
            <a:xfrm>
              <a:off x="10031830" y="3173747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Q4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ïṣḻiḍé"/>
            <p:cNvSpPr txBox="1"/>
            <p:nvPr/>
          </p:nvSpPr>
          <p:spPr>
            <a:xfrm>
              <a:off x="9482016" y="4355546"/>
              <a:ext cx="2385602" cy="36292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r>
                <a:rPr lang="zh-CN" altLang="en-US" sz="1400" dirty="0">
                  <a:solidFill>
                    <a:srgbClr val="000000"/>
                  </a:solidFill>
                  <a:effectLst/>
                  <a:latin typeface="FandolSong-Regular"/>
                </a:rPr>
                <a:t>缺乏直观性和易用性</a:t>
              </a:r>
              <a:endParaRPr lang="en-US" altLang="zh-CN" sz="1400" dirty="0"/>
            </a:p>
          </p:txBody>
        </p:sp>
        <p:sp>
          <p:nvSpPr>
            <p:cNvPr id="25" name="isľïḓé"/>
            <p:cNvSpPr txBox="1"/>
            <p:nvPr/>
          </p:nvSpPr>
          <p:spPr>
            <a:xfrm>
              <a:off x="9134759" y="3792619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1800" b="1" dirty="0">
                  <a:solidFill>
                    <a:srgbClr val="000000"/>
                  </a:solidFill>
                  <a:effectLst/>
                  <a:latin typeface="FandolSong-Bold"/>
                </a:rPr>
                <a:t>用户体验和交互性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6" name="肘形连接符 25"/>
            <p:cNvCxnSpPr>
              <a:cxnSpLocks/>
              <a:stCxn id="28" idx="2"/>
              <a:endCxn id="15" idx="0"/>
            </p:cNvCxnSpPr>
            <p:nvPr/>
          </p:nvCxnSpPr>
          <p:spPr>
            <a:xfrm rot="10800000" flipV="1">
              <a:off x="4683363" y="1904551"/>
              <a:ext cx="788751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cxnSpLocks/>
              <a:stCxn id="28" idx="6"/>
              <a:endCxn id="19" idx="0"/>
            </p:cNvCxnSpPr>
            <p:nvPr/>
          </p:nvCxnSpPr>
          <p:spPr>
            <a:xfrm>
              <a:off x="6716713" y="1904552"/>
              <a:ext cx="788748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25C4D9F-91AF-6935-8C49-5ADFE916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341" y="1066120"/>
              <a:ext cx="2524143" cy="1666887"/>
            </a:xfrm>
            <a:prstGeom prst="rect">
              <a:avLst/>
            </a:prstGeom>
          </p:spPr>
        </p:pic>
      </p:grpSp>
      <p:sp>
        <p:nvSpPr>
          <p:cNvPr id="45" name="矩形: 圆角 60">
            <a:extLst>
              <a:ext uri="{FF2B5EF4-FFF2-40B4-BE49-F238E27FC236}">
                <a16:creationId xmlns:a16="http://schemas.microsoft.com/office/drawing/2014/main" id="{5E33E464-5AF6-104F-B9D6-263516AACD1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00223" y="5362170"/>
            <a:ext cx="9930614" cy="9775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000000"/>
                </a:solidFill>
                <a:effectLst/>
                <a:latin typeface="FandolSong-Regular"/>
              </a:rPr>
              <a:t>基于上述市场需求和现行系统的局限性，我们计划开发一种基于机器学习的网络流量分析 </a:t>
            </a:r>
            <a:endParaRPr lang="zh-CN" altLang="en-US" dirty="0"/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FandolSong-Regular"/>
              </a:rPr>
              <a:t>审计系统，可以弥补现有系统的不足，并提供更高效、更准确、更全面的网络安全解决方案。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6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910667" y="2672529"/>
            <a:ext cx="4370666" cy="2067252"/>
          </a:xfrm>
        </p:spPr>
        <p:txBody>
          <a:bodyPr>
            <a:normAutofit/>
          </a:bodyPr>
          <a:lstStyle/>
          <a:p>
            <a:pPr algn="l"/>
            <a:r>
              <a:rPr lang="en-US" altLang="zh-CN" sz="8800" dirty="0"/>
              <a:t>Thanks</a:t>
            </a:r>
            <a:br>
              <a:rPr lang="en-US" altLang="zh-CN" dirty="0"/>
            </a:br>
            <a:endParaRPr lang="zh-CN" altLang="en-US" b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6C189A-F397-40FC-B047-DC0498B86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703" y="6027549"/>
            <a:ext cx="2095515" cy="652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521664" y="2680918"/>
            <a:ext cx="3716325" cy="2067252"/>
          </a:xfrm>
        </p:spPr>
        <p:txBody>
          <a:bodyPr>
            <a:normAutofit/>
          </a:bodyPr>
          <a:lstStyle/>
          <a:p>
            <a:pPr algn="l"/>
            <a:r>
              <a:rPr lang="en-US" altLang="zh-CN" sz="8800" dirty="0"/>
              <a:t>Q &amp; A</a:t>
            </a:r>
            <a:br>
              <a:rPr lang="en-US" altLang="zh-CN" dirty="0"/>
            </a:br>
            <a:endParaRPr lang="zh-CN" altLang="en-US" b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6C189A-F397-40FC-B047-DC0498B86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703" y="6027549"/>
            <a:ext cx="2095515" cy="6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26" name="标题 1">
            <a:extLst>
              <a:ext uri="{FF2B5EF4-FFF2-40B4-BE49-F238E27FC236}">
                <a16:creationId xmlns:a16="http://schemas.microsoft.com/office/drawing/2014/main" id="{01FCF174-BCA9-11E0-3E0A-6A93D0D01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81" y="65476"/>
            <a:ext cx="10850563" cy="102869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</a:rPr>
              <a:t>开发计划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67ECF6-A672-35F2-8FE6-4853A47EF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2" y="1419956"/>
            <a:ext cx="10808185" cy="423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10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969091" y="2830810"/>
            <a:ext cx="2791596" cy="656792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软件设计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53250" y="2373173"/>
            <a:ext cx="1618346" cy="17621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22225">
                  <a:noFill/>
                </a:ln>
                <a:solidFill>
                  <a:schemeClr val="accent2">
                    <a:alpha val="73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dirty="0">
              <a:ln w="22225">
                <a:noFill/>
              </a:ln>
              <a:solidFill>
                <a:schemeClr val="accent2">
                  <a:alpha val="73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BC0435-9084-4CEC-8523-51338953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08" y="103614"/>
            <a:ext cx="2095515" cy="65246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A461BD9-4C56-4826-A184-4C4C5D981234}"/>
              </a:ext>
            </a:extLst>
          </p:cNvPr>
          <p:cNvGrpSpPr/>
          <p:nvPr/>
        </p:nvGrpSpPr>
        <p:grpSpPr>
          <a:xfrm>
            <a:off x="6040676" y="3440679"/>
            <a:ext cx="4694946" cy="295289"/>
            <a:chOff x="6140202" y="2830810"/>
            <a:chExt cx="4694946" cy="295289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59E9EE7-9A62-46E4-B973-4650B0F80914}"/>
                </a:ext>
              </a:extLst>
            </p:cNvPr>
            <p:cNvCxnSpPr/>
            <p:nvPr/>
          </p:nvCxnSpPr>
          <p:spPr>
            <a:xfrm>
              <a:off x="6140202" y="3059380"/>
              <a:ext cx="3265054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7B84F77-03F9-4CDE-98F5-45B1EF421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" t="17461" b="23675"/>
            <a:stretch/>
          </p:blipFill>
          <p:spPr>
            <a:xfrm>
              <a:off x="9140147" y="2830810"/>
              <a:ext cx="1695001" cy="295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821" y="-266007"/>
            <a:ext cx="10850563" cy="1028699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系统流程图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420234" y="5139721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BDE70031-0ABD-FC0D-A665-6DC2DF2D79A5}"/>
              </a:ext>
            </a:extLst>
          </p:cNvPr>
          <p:cNvGrpSpPr/>
          <p:nvPr/>
        </p:nvGrpSpPr>
        <p:grpSpPr>
          <a:xfrm>
            <a:off x="909821" y="762692"/>
            <a:ext cx="10515983" cy="5569535"/>
            <a:chOff x="909821" y="762692"/>
            <a:chExt cx="10515983" cy="5569535"/>
          </a:xfrm>
        </p:grpSpPr>
        <p:sp>
          <p:nvSpPr>
            <p:cNvPr id="6" name="圆角矩形 1071">
              <a:extLst>
                <a:ext uri="{FF2B5EF4-FFF2-40B4-BE49-F238E27FC236}">
                  <a16:creationId xmlns:a16="http://schemas.microsoft.com/office/drawing/2014/main" id="{A4C76E4A-8884-3799-2F56-D3BDD2A540F9}"/>
                </a:ext>
              </a:extLst>
            </p:cNvPr>
            <p:cNvSpPr/>
            <p:nvPr/>
          </p:nvSpPr>
          <p:spPr>
            <a:xfrm flipV="1">
              <a:off x="5877588" y="3458160"/>
              <a:ext cx="5548216" cy="2874067"/>
            </a:xfrm>
            <a:prstGeom prst="roundRect">
              <a:avLst>
                <a:gd name="adj" fmla="val 3428"/>
              </a:avLst>
            </a:prstGeom>
            <a:solidFill>
              <a:srgbClr val="F6E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圆角矩形 1069">
              <a:extLst>
                <a:ext uri="{FF2B5EF4-FFF2-40B4-BE49-F238E27FC236}">
                  <a16:creationId xmlns:a16="http://schemas.microsoft.com/office/drawing/2014/main" id="{D3ABA7D0-4C55-9358-8CE9-03A0C2C50539}"/>
                </a:ext>
              </a:extLst>
            </p:cNvPr>
            <p:cNvSpPr/>
            <p:nvPr/>
          </p:nvSpPr>
          <p:spPr>
            <a:xfrm>
              <a:off x="909821" y="762692"/>
              <a:ext cx="10515983" cy="2812176"/>
            </a:xfrm>
            <a:prstGeom prst="roundRect">
              <a:avLst>
                <a:gd name="adj" fmla="val 4190"/>
              </a:avLst>
            </a:prstGeom>
            <a:solidFill>
              <a:srgbClr val="F6E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圆角矩形 1030">
              <a:extLst>
                <a:ext uri="{FF2B5EF4-FFF2-40B4-BE49-F238E27FC236}">
                  <a16:creationId xmlns:a16="http://schemas.microsoft.com/office/drawing/2014/main" id="{0826F47C-B14A-3C2C-0CC0-27A2F4F8BBDA}"/>
                </a:ext>
              </a:extLst>
            </p:cNvPr>
            <p:cNvSpPr/>
            <p:nvPr/>
          </p:nvSpPr>
          <p:spPr>
            <a:xfrm flipH="1">
              <a:off x="6093527" y="3257264"/>
              <a:ext cx="1438794" cy="2747923"/>
            </a:xfrm>
            <a:prstGeom prst="roundRect">
              <a:avLst>
                <a:gd name="adj" fmla="val 58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圆角矩形 13">
              <a:extLst>
                <a:ext uri="{FF2B5EF4-FFF2-40B4-BE49-F238E27FC236}">
                  <a16:creationId xmlns:a16="http://schemas.microsoft.com/office/drawing/2014/main" id="{9EBABD31-4861-7950-9C39-2764A47178C4}"/>
                </a:ext>
              </a:extLst>
            </p:cNvPr>
            <p:cNvSpPr/>
            <p:nvPr/>
          </p:nvSpPr>
          <p:spPr>
            <a:xfrm>
              <a:off x="1017928" y="897724"/>
              <a:ext cx="4692086" cy="2554388"/>
            </a:xfrm>
            <a:prstGeom prst="roundRect">
              <a:avLst>
                <a:gd name="adj" fmla="val 58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176C675-48A6-F023-4BA4-B9633A651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5502" y="1091152"/>
              <a:ext cx="3022181" cy="2166111"/>
            </a:xfrm>
            <a:prstGeom prst="rect">
              <a:avLst/>
            </a:prstGeom>
            <a:solidFill>
              <a:srgbClr val="F6EDD6"/>
            </a:solidFill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F965BD0-61D9-2D2E-A4A8-F3BC1EE85623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954" y="1091152"/>
              <a:ext cx="1058558" cy="1163410"/>
            </a:xfrm>
            <a:prstGeom prst="rect">
              <a:avLst/>
            </a:prstGeom>
            <a:solidFill>
              <a:srgbClr val="F6EDD6"/>
            </a:solidFill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BEA9604E-6898-21EF-B9E4-4BB625E7F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3954" y="2485876"/>
              <a:ext cx="1058558" cy="771388"/>
            </a:xfrm>
            <a:prstGeom prst="rect">
              <a:avLst/>
            </a:prstGeom>
            <a:solidFill>
              <a:srgbClr val="F6EDD6"/>
            </a:solidFill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72D68EE-4750-33EC-19DF-BF684B939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52204" y="877705"/>
              <a:ext cx="653596" cy="509453"/>
            </a:xfrm>
            <a:prstGeom prst="rect">
              <a:avLst/>
            </a:prstGeom>
            <a:solidFill>
              <a:srgbClr val="F6EDD6"/>
            </a:solidFill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715D90B-4112-184F-FEDE-FAA94E0AB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7787" y="1352105"/>
              <a:ext cx="778351" cy="1067665"/>
            </a:xfrm>
            <a:prstGeom prst="rect">
              <a:avLst/>
            </a:prstGeom>
            <a:solidFill>
              <a:srgbClr val="F6EDD6"/>
            </a:solidFill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148AF26-0B9A-59D7-076D-6E0ADF068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81878" y="3574270"/>
              <a:ext cx="1030171" cy="867477"/>
            </a:xfrm>
            <a:prstGeom prst="rect">
              <a:avLst/>
            </a:prstGeom>
            <a:solidFill>
              <a:srgbClr val="F6EDD6"/>
            </a:solidFill>
          </p:spPr>
        </p:pic>
        <p:cxnSp>
          <p:nvCxnSpPr>
            <p:cNvPr id="16" name="直线箭头连接符 20">
              <a:extLst>
                <a:ext uri="{FF2B5EF4-FFF2-40B4-BE49-F238E27FC236}">
                  <a16:creationId xmlns:a16="http://schemas.microsoft.com/office/drawing/2014/main" id="{45836D53-F3BA-58CA-0F54-CA381F6B455E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5738144" y="1885938"/>
              <a:ext cx="669643" cy="0"/>
            </a:xfrm>
            <a:prstGeom prst="straightConnector1">
              <a:avLst/>
            </a:prstGeom>
            <a:solidFill>
              <a:srgbClr val="F6EDD6"/>
            </a:solidFill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6237312-A0BF-F589-6A09-E137B4330492}"/>
                </a:ext>
              </a:extLst>
            </p:cNvPr>
            <p:cNvSpPr txBox="1"/>
            <p:nvPr/>
          </p:nvSpPr>
          <p:spPr>
            <a:xfrm rot="16200000">
              <a:off x="7326656" y="2511476"/>
              <a:ext cx="404284" cy="703024"/>
            </a:xfrm>
            <a:prstGeom prst="rect">
              <a:avLst/>
            </a:prstGeom>
            <a:solidFill>
              <a:srgbClr val="F6EDD6"/>
            </a:solidFill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b="1" dirty="0"/>
                <a:t>Tshark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662D2F3-3F19-58FE-6510-3FA07981F2DF}"/>
                </a:ext>
              </a:extLst>
            </p:cNvPr>
            <p:cNvGrpSpPr/>
            <p:nvPr/>
          </p:nvGrpSpPr>
          <p:grpSpPr>
            <a:xfrm>
              <a:off x="9684652" y="1354757"/>
              <a:ext cx="1479729" cy="1451231"/>
              <a:chOff x="9684652" y="1354757"/>
              <a:chExt cx="1479729" cy="1451231"/>
            </a:xfrm>
          </p:grpSpPr>
          <p:pic>
            <p:nvPicPr>
              <p:cNvPr id="44" name="Picture 8" descr="Document, export, file, text, extract, processing icon - Download on  Iconfinder">
                <a:extLst>
                  <a:ext uri="{FF2B5EF4-FFF2-40B4-BE49-F238E27FC236}">
                    <a16:creationId xmlns:a16="http://schemas.microsoft.com/office/drawing/2014/main" id="{AEFC1164-27F0-35D1-28ED-6FFA694B75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0152" y="1354757"/>
                <a:ext cx="1098849" cy="1067664"/>
              </a:xfrm>
              <a:prstGeom prst="rect">
                <a:avLst/>
              </a:prstGeom>
              <a:solidFill>
                <a:srgbClr val="F6EDD6"/>
              </a:solidFill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C39ADEA-50BD-84FA-E874-39ECA703DAAC}"/>
                  </a:ext>
                </a:extLst>
              </p:cNvPr>
              <p:cNvSpPr txBox="1"/>
              <p:nvPr/>
            </p:nvSpPr>
            <p:spPr>
              <a:xfrm>
                <a:off x="9684652" y="2482561"/>
                <a:ext cx="1479729" cy="323427"/>
              </a:xfrm>
              <a:prstGeom prst="rect">
                <a:avLst/>
              </a:prstGeom>
              <a:solidFill>
                <a:srgbClr val="F6EDD6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Kdd99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Extract</a:t>
                </a:r>
                <a:endParaRPr kumimoji="1" lang="zh-CN" altLang="en-US" b="1" dirty="0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DFBF99C-2472-2226-A4E5-0D3E325B055C}"/>
                </a:ext>
              </a:extLst>
            </p:cNvPr>
            <p:cNvGrpSpPr/>
            <p:nvPr/>
          </p:nvGrpSpPr>
          <p:grpSpPr>
            <a:xfrm>
              <a:off x="9608802" y="4507809"/>
              <a:ext cx="1631429" cy="1497389"/>
              <a:chOff x="9608802" y="4507809"/>
              <a:chExt cx="1631429" cy="1497389"/>
            </a:xfrm>
          </p:grpSpPr>
          <p:pic>
            <p:nvPicPr>
              <p:cNvPr id="42" name="Picture 10" descr="Table - Free shapes icons">
                <a:extLst>
                  <a:ext uri="{FF2B5EF4-FFF2-40B4-BE49-F238E27FC236}">
                    <a16:creationId xmlns:a16="http://schemas.microsoft.com/office/drawing/2014/main" id="{146A7E97-FDDE-3974-7FB2-B7D2326450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7045" y="4507809"/>
                <a:ext cx="1160745" cy="1127804"/>
              </a:xfrm>
              <a:prstGeom prst="rect">
                <a:avLst/>
              </a:prstGeom>
              <a:solidFill>
                <a:srgbClr val="F6EDD6"/>
              </a:solidFill>
            </p:spPr>
          </p:pic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328EF20-B8FB-EF4C-609E-1B176BDB71E9}"/>
                  </a:ext>
                </a:extLst>
              </p:cNvPr>
              <p:cNvSpPr txBox="1"/>
              <p:nvPr/>
            </p:nvSpPr>
            <p:spPr>
              <a:xfrm>
                <a:off x="9608802" y="5681771"/>
                <a:ext cx="1631429" cy="323427"/>
              </a:xfrm>
              <a:prstGeom prst="rect">
                <a:avLst/>
              </a:prstGeom>
              <a:solidFill>
                <a:srgbClr val="F6EDD6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Kdd99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Features</a:t>
                </a:r>
                <a:endParaRPr kumimoji="1" lang="zh-CN" altLang="en-US" b="1" dirty="0"/>
              </a:p>
            </p:txBody>
          </p:sp>
        </p:grpSp>
        <p:sp>
          <p:nvSpPr>
            <p:cNvPr id="20" name="圆角矩形 57">
              <a:extLst>
                <a:ext uri="{FF2B5EF4-FFF2-40B4-BE49-F238E27FC236}">
                  <a16:creationId xmlns:a16="http://schemas.microsoft.com/office/drawing/2014/main" id="{CEB97BEA-FF23-CE4B-A9B9-8755762FD92F}"/>
                </a:ext>
              </a:extLst>
            </p:cNvPr>
            <p:cNvSpPr/>
            <p:nvPr/>
          </p:nvSpPr>
          <p:spPr>
            <a:xfrm>
              <a:off x="1016101" y="3773660"/>
              <a:ext cx="4692086" cy="2554388"/>
            </a:xfrm>
            <a:prstGeom prst="roundRect">
              <a:avLst>
                <a:gd name="adj" fmla="val 58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CFEECE7-621E-F918-7E73-67FBCD6CADA9}"/>
                </a:ext>
              </a:extLst>
            </p:cNvPr>
            <p:cNvGrpSpPr/>
            <p:nvPr/>
          </p:nvGrpSpPr>
          <p:grpSpPr>
            <a:xfrm>
              <a:off x="1185502" y="3948180"/>
              <a:ext cx="4217287" cy="2320962"/>
              <a:chOff x="1185502" y="3948180"/>
              <a:chExt cx="4217287" cy="2320962"/>
            </a:xfrm>
          </p:grpSpPr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93303FA7-652B-E5A5-A2A4-2A5D5A4DF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25151" y="3948180"/>
                <a:ext cx="4077638" cy="2170625"/>
              </a:xfrm>
              <a:prstGeom prst="rect">
                <a:avLst/>
              </a:prstGeom>
              <a:solidFill>
                <a:srgbClr val="F6EDD6"/>
              </a:solidFill>
            </p:spPr>
          </p:pic>
          <p:pic>
            <p:nvPicPr>
              <p:cNvPr id="41" name="Picture 18" descr="Firefox - Wikipedia">
                <a:extLst>
                  <a:ext uri="{FF2B5EF4-FFF2-40B4-BE49-F238E27FC236}">
                    <a16:creationId xmlns:a16="http://schemas.microsoft.com/office/drawing/2014/main" id="{97180B93-D9B9-68DF-A2BA-72AD02D9C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5502" y="5609353"/>
                <a:ext cx="653595" cy="659789"/>
              </a:xfrm>
              <a:prstGeom prst="rect">
                <a:avLst/>
              </a:prstGeom>
              <a:solidFill>
                <a:srgbClr val="F6EDD6"/>
              </a:solidFill>
            </p:spPr>
          </p:pic>
        </p:grpSp>
        <p:pic>
          <p:nvPicPr>
            <p:cNvPr id="22" name="Picture 20" descr="Label - Free files and folders icons">
              <a:extLst>
                <a:ext uri="{FF2B5EF4-FFF2-40B4-BE49-F238E27FC236}">
                  <a16:creationId xmlns:a16="http://schemas.microsoft.com/office/drawing/2014/main" id="{BE4CFD82-07FF-5E7C-5485-CC5E08E07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598" y="4704868"/>
              <a:ext cx="754928" cy="7335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cxnSp>
          <p:nvCxnSpPr>
            <p:cNvPr id="26" name="直线箭头连接符 1032">
              <a:extLst>
                <a:ext uri="{FF2B5EF4-FFF2-40B4-BE49-F238E27FC236}">
                  <a16:creationId xmlns:a16="http://schemas.microsoft.com/office/drawing/2014/main" id="{4E770FB8-76AF-A3D2-34BA-1E5F6DDC6137}"/>
                </a:ext>
              </a:extLst>
            </p:cNvPr>
            <p:cNvCxnSpPr>
              <a:cxnSpLocks/>
              <a:stCxn id="29" idx="3"/>
              <a:endCxn id="22" idx="3"/>
            </p:cNvCxnSpPr>
            <p:nvPr/>
          </p:nvCxnSpPr>
          <p:spPr>
            <a:xfrm flipH="1">
              <a:off x="7250527" y="5071621"/>
              <a:ext cx="701576" cy="0"/>
            </a:xfrm>
            <a:prstGeom prst="straightConnector1">
              <a:avLst/>
            </a:prstGeom>
            <a:solidFill>
              <a:srgbClr val="F6EDD6"/>
            </a:solidFill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B24C399-2045-0F86-9C10-10A3CC03A20A}"/>
                </a:ext>
              </a:extLst>
            </p:cNvPr>
            <p:cNvGrpSpPr/>
            <p:nvPr/>
          </p:nvGrpSpPr>
          <p:grpSpPr>
            <a:xfrm>
              <a:off x="8269287" y="2681431"/>
              <a:ext cx="1085309" cy="1187334"/>
              <a:chOff x="8269287" y="2681431"/>
              <a:chExt cx="1085309" cy="1187334"/>
            </a:xfrm>
          </p:grpSpPr>
          <p:pic>
            <p:nvPicPr>
              <p:cNvPr id="38" name="Picture 22" descr="Database - Free technology icons">
                <a:extLst>
                  <a:ext uri="{FF2B5EF4-FFF2-40B4-BE49-F238E27FC236}">
                    <a16:creationId xmlns:a16="http://schemas.microsoft.com/office/drawing/2014/main" id="{D077931E-FA28-B390-4AC7-F9C0A9EFD1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5271" y="2681431"/>
                <a:ext cx="791691" cy="769223"/>
              </a:xfrm>
              <a:prstGeom prst="rect">
                <a:avLst/>
              </a:prstGeom>
              <a:solidFill>
                <a:srgbClr val="F6EDD6"/>
              </a:solidFill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FE9DAD7-53AD-9461-3F70-EC2B8FE402A2}"/>
                  </a:ext>
                </a:extLst>
              </p:cNvPr>
              <p:cNvSpPr txBox="1"/>
              <p:nvPr/>
            </p:nvSpPr>
            <p:spPr>
              <a:xfrm>
                <a:off x="8269287" y="3545338"/>
                <a:ext cx="1085309" cy="323427"/>
              </a:xfrm>
              <a:prstGeom prst="rect">
                <a:avLst/>
              </a:prstGeom>
              <a:solidFill>
                <a:srgbClr val="F6EDD6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 err="1"/>
                  <a:t>MinIO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DB</a:t>
                </a:r>
                <a:endParaRPr kumimoji="1" lang="zh-CN" altLang="en-US" b="1" dirty="0"/>
              </a:p>
            </p:txBody>
          </p:sp>
        </p:grpSp>
        <p:cxnSp>
          <p:nvCxnSpPr>
            <p:cNvPr id="28" name="直线箭头连接符 1058">
              <a:extLst>
                <a:ext uri="{FF2B5EF4-FFF2-40B4-BE49-F238E27FC236}">
                  <a16:creationId xmlns:a16="http://schemas.microsoft.com/office/drawing/2014/main" id="{DBCB0F93-90CA-A901-A21C-B833297A8AF5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 flipV="1">
              <a:off x="5708187" y="5050853"/>
              <a:ext cx="371366" cy="0"/>
            </a:xfrm>
            <a:prstGeom prst="straightConnector1">
              <a:avLst/>
            </a:prstGeom>
            <a:solidFill>
              <a:srgbClr val="F6EDD6"/>
            </a:solidFill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4" descr="ARTIFICIAL NEURAL NETWORK Vector Icons free download in SVG, PNG Format">
              <a:extLst>
                <a:ext uri="{FF2B5EF4-FFF2-40B4-BE49-F238E27FC236}">
                  <a16:creationId xmlns:a16="http://schemas.microsoft.com/office/drawing/2014/main" id="{D2A83375-64BB-6858-7DFF-A4832E554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952103" y="4429919"/>
              <a:ext cx="1320891" cy="1283404"/>
            </a:xfrm>
            <a:prstGeom prst="rect">
              <a:avLst/>
            </a:prstGeom>
            <a:solidFill>
              <a:srgbClr val="F6EDD6"/>
            </a:solidFill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9FEC872-B261-92B7-EB85-260D4D81C1D0}"/>
                </a:ext>
              </a:extLst>
            </p:cNvPr>
            <p:cNvSpPr txBox="1"/>
            <p:nvPr/>
          </p:nvSpPr>
          <p:spPr>
            <a:xfrm>
              <a:off x="7933571" y="5681770"/>
              <a:ext cx="1398822" cy="323427"/>
            </a:xfrm>
            <a:prstGeom prst="rect">
              <a:avLst/>
            </a:prstGeom>
            <a:solidFill>
              <a:srgbClr val="F6EDD6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NTML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Model</a:t>
              </a:r>
              <a:endParaRPr kumimoji="1" lang="zh-CN" altLang="en-US" b="1" dirty="0"/>
            </a:p>
          </p:txBody>
        </p:sp>
        <p:cxnSp>
          <p:nvCxnSpPr>
            <p:cNvPr id="31" name="直线箭头连接符 5">
              <a:extLst>
                <a:ext uri="{FF2B5EF4-FFF2-40B4-BE49-F238E27FC236}">
                  <a16:creationId xmlns:a16="http://schemas.microsoft.com/office/drawing/2014/main" id="{1EC0EA52-C36F-5B54-7A88-B5954E512285}"/>
                </a:ext>
              </a:extLst>
            </p:cNvPr>
            <p:cNvCxnSpPr>
              <a:cxnSpLocks/>
              <a:stCxn id="42" idx="1"/>
              <a:endCxn id="29" idx="1"/>
            </p:cNvCxnSpPr>
            <p:nvPr/>
          </p:nvCxnSpPr>
          <p:spPr>
            <a:xfrm flipH="1" flipV="1">
              <a:off x="9272993" y="5071621"/>
              <a:ext cx="574051" cy="90"/>
            </a:xfrm>
            <a:prstGeom prst="straightConnector1">
              <a:avLst/>
            </a:prstGeom>
            <a:solidFill>
              <a:srgbClr val="F6EDD6"/>
            </a:solidFill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9">
              <a:extLst>
                <a:ext uri="{FF2B5EF4-FFF2-40B4-BE49-F238E27FC236}">
                  <a16:creationId xmlns:a16="http://schemas.microsoft.com/office/drawing/2014/main" id="{174987FE-C946-3FEC-38F2-33F908177349}"/>
                </a:ext>
              </a:extLst>
            </p:cNvPr>
            <p:cNvCxnSpPr>
              <a:cxnSpLocks/>
              <a:stCxn id="45" idx="2"/>
              <a:endCxn id="42" idx="0"/>
            </p:cNvCxnSpPr>
            <p:nvPr/>
          </p:nvCxnSpPr>
          <p:spPr>
            <a:xfrm>
              <a:off x="10424518" y="2805988"/>
              <a:ext cx="2901" cy="1701820"/>
            </a:xfrm>
            <a:prstGeom prst="straightConnector1">
              <a:avLst/>
            </a:prstGeom>
            <a:solidFill>
              <a:srgbClr val="F6EDD6"/>
            </a:solidFill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25">
              <a:extLst>
                <a:ext uri="{FF2B5EF4-FFF2-40B4-BE49-F238E27FC236}">
                  <a16:creationId xmlns:a16="http://schemas.microsoft.com/office/drawing/2014/main" id="{D96D698F-19DA-54E7-0BF4-6E038B4024E5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7186139" y="1880511"/>
              <a:ext cx="1624977" cy="800921"/>
            </a:xfrm>
            <a:prstGeom prst="bentConnector2">
              <a:avLst/>
            </a:prstGeom>
            <a:solidFill>
              <a:srgbClr val="F6EDD6"/>
            </a:solidFill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27">
              <a:extLst>
                <a:ext uri="{FF2B5EF4-FFF2-40B4-BE49-F238E27FC236}">
                  <a16:creationId xmlns:a16="http://schemas.microsoft.com/office/drawing/2014/main" id="{FCBB7117-356E-CBAF-1634-81B7F601997D}"/>
                </a:ext>
              </a:extLst>
            </p:cNvPr>
            <p:cNvCxnSpPr>
              <a:cxnSpLocks/>
              <a:stCxn id="38" idx="3"/>
              <a:endCxn id="44" idx="1"/>
            </p:cNvCxnSpPr>
            <p:nvPr/>
          </p:nvCxnSpPr>
          <p:spPr>
            <a:xfrm flipV="1">
              <a:off x="9206961" y="1888590"/>
              <a:ext cx="673191" cy="1177453"/>
            </a:xfrm>
            <a:prstGeom prst="bentConnector3">
              <a:avLst>
                <a:gd name="adj1" fmla="val 50000"/>
              </a:avLst>
            </a:prstGeom>
            <a:solidFill>
              <a:srgbClr val="F6EDD6"/>
            </a:solidFill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3">
              <a:extLst>
                <a:ext uri="{FF2B5EF4-FFF2-40B4-BE49-F238E27FC236}">
                  <a16:creationId xmlns:a16="http://schemas.microsoft.com/office/drawing/2014/main" id="{55912866-F21C-B096-30CB-D06606045982}"/>
                </a:ext>
              </a:extLst>
            </p:cNvPr>
            <p:cNvCxnSpPr>
              <a:cxnSpLocks/>
              <a:stCxn id="38" idx="1"/>
              <a:endCxn id="15" idx="0"/>
            </p:cNvCxnSpPr>
            <p:nvPr/>
          </p:nvCxnSpPr>
          <p:spPr>
            <a:xfrm rot="10800000" flipV="1">
              <a:off x="6796963" y="3066042"/>
              <a:ext cx="1618308" cy="508227"/>
            </a:xfrm>
            <a:prstGeom prst="bentConnector2">
              <a:avLst/>
            </a:prstGeom>
            <a:solidFill>
              <a:srgbClr val="F6EDD6"/>
            </a:solidFill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7">
              <a:extLst>
                <a:ext uri="{FF2B5EF4-FFF2-40B4-BE49-F238E27FC236}">
                  <a16:creationId xmlns:a16="http://schemas.microsoft.com/office/drawing/2014/main" id="{E2173435-8207-6776-B2A5-698FC79D57FE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4207683" y="1672857"/>
              <a:ext cx="286271" cy="501351"/>
            </a:xfrm>
            <a:prstGeom prst="straightConnector1">
              <a:avLst/>
            </a:prstGeom>
            <a:solidFill>
              <a:srgbClr val="F6EDD6"/>
            </a:solidFill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43">
              <a:extLst>
                <a:ext uri="{FF2B5EF4-FFF2-40B4-BE49-F238E27FC236}">
                  <a16:creationId xmlns:a16="http://schemas.microsoft.com/office/drawing/2014/main" id="{D6273FB3-4AF9-BF33-4756-E7DFCD1C41C1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4207683" y="2174919"/>
              <a:ext cx="286271" cy="696651"/>
            </a:xfrm>
            <a:prstGeom prst="straightConnector1">
              <a:avLst/>
            </a:prstGeom>
            <a:solidFill>
              <a:srgbClr val="F6EDD6"/>
            </a:solidFill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8AE24BC-3DD5-F891-FF20-432449E94035}"/>
              </a:ext>
            </a:extLst>
          </p:cNvPr>
          <p:cNvSpPr txBox="1"/>
          <p:nvPr/>
        </p:nvSpPr>
        <p:spPr>
          <a:xfrm>
            <a:off x="6051038" y="5475108"/>
            <a:ext cx="1688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Traffic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Labels</a:t>
            </a:r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4520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9C1689-E44A-C26B-9AAF-6616499FFD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1" r="-1494"/>
          <a:stretch/>
        </p:blipFill>
        <p:spPr>
          <a:xfrm>
            <a:off x="1168731" y="884044"/>
            <a:ext cx="8379820" cy="50899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821" y="-266007"/>
            <a:ext cx="10850563" cy="1028699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软件模块设计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—</a:t>
            </a:r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</a:rPr>
              <a:t>WireCat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7020" y="6291984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6CF552-A153-B4A8-4E6D-89FA542F5B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204" b="85000" l="15900" r="85900">
                        <a14:foregroundMark x1="53200" y1="17593" x2="57800" y2="44907"/>
                        <a14:foregroundMark x1="64100" y1="13796" x2="66400" y2="43889"/>
                        <a14:foregroundMark x1="76300" y1="13796" x2="78700" y2="45185"/>
                        <a14:foregroundMark x1="30700" y1="53611" x2="74800" y2="53611"/>
                        <a14:foregroundMark x1="17400" y1="11204" x2="15900" y2="44352"/>
                        <a14:foregroundMark x1="20400" y1="9907" x2="69000" y2="10093"/>
                        <a14:foregroundMark x1="69000" y1="10093" x2="82600" y2="25278"/>
                        <a14:foregroundMark x1="82600" y1="25278" x2="80400" y2="58241"/>
                        <a14:foregroundMark x1="80800" y1="24722" x2="67000" y2="10556"/>
                        <a14:foregroundMark x1="67000" y1="10556" x2="29800" y2="12593"/>
                        <a14:foregroundMark x1="29800" y1="12593" x2="19200" y2="35463"/>
                        <a14:foregroundMark x1="19200" y1="35463" x2="19300" y2="61481"/>
                        <a14:foregroundMark x1="19300" y1="61481" x2="61800" y2="57870"/>
                        <a14:foregroundMark x1="61800" y1="57870" x2="85600" y2="59630"/>
                        <a14:foregroundMark x1="85600" y1="59630" x2="85900" y2="59815"/>
                        <a14:foregroundMark x1="44800" y1="59074" x2="62700" y2="72685"/>
                        <a14:foregroundMark x1="62700" y1="72685" x2="54800" y2="60926"/>
                        <a14:foregroundMark x1="44600" y1="82037" x2="62800" y2="80093"/>
                        <a14:foregroundMark x1="39300" y1="77870" x2="63500" y2="75185"/>
                        <a14:foregroundMark x1="63500" y1="75185" x2="63900" y2="75185"/>
                        <a14:foregroundMark x1="40800" y1="71574" x2="62400" y2="83426"/>
                        <a14:foregroundMark x1="62400" y1="83426" x2="42800" y2="70370"/>
                        <a14:foregroundMark x1="42800" y1="70370" x2="42800" y2="70370"/>
                        <a14:foregroundMark x1="43100" y1="75463" x2="59800" y2="83056"/>
                        <a14:foregroundMark x1="41200" y1="82407" x2="58800" y2="83056"/>
                        <a14:foregroundMark x1="42100" y1="79259" x2="41200" y2="84259"/>
                        <a14:foregroundMark x1="41800" y1="77963" x2="41300" y2="85000"/>
                        <a14:foregroundMark x1="43500" y1="83519" x2="60400" y2="83611"/>
                        <a14:foregroundMark x1="45300" y1="83056" x2="59800" y2="83056"/>
                        <a14:foregroundMark x1="70500" y1="41944" x2="70500" y2="51852"/>
                        <a14:foregroundMark x1="75900" y1="44259" x2="77400" y2="46296"/>
                        <a14:foregroundMark x1="75700" y1="43333" x2="73900" y2="49167"/>
                        <a14:foregroundMark x1="65200" y1="43519" x2="63400" y2="48333"/>
                        <a14:foregroundMark x1="66700" y1="44537" x2="66800" y2="45185"/>
                        <a14:foregroundMark x1="55300" y1="44630" x2="55100" y2="48056"/>
                        <a14:foregroundMark x1="54900" y1="18426" x2="53300" y2="21944"/>
                        <a14:foregroundMark x1="56000" y1="15093" x2="54400" y2="20741"/>
                        <a14:foregroundMark x1="51300" y1="33148" x2="51800" y2="40741"/>
                        <a14:foregroundMark x1="54700" y1="45741" x2="55200" y2="50833"/>
                        <a14:foregroundMark x1="53000" y1="42130" x2="51400" y2="51111"/>
                        <a14:foregroundMark x1="64300" y1="71574" x2="67900" y2="73796"/>
                        <a14:foregroundMark x1="32000" y1="16204" x2="43800" y2="18519"/>
                        <a14:foregroundMark x1="27700" y1="27593" x2="28200" y2="28611"/>
                        <a14:foregroundMark x1="30300" y1="22130" x2="31200" y2="31111"/>
                        <a14:foregroundMark x1="30400" y1="32500" x2="33900" y2="38241"/>
                        <a14:foregroundMark x1="28300" y1="43981" x2="33900" y2="45370"/>
                        <a14:foregroundMark x1="36700" y1="43519" x2="43900" y2="4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6869" r="10400" b="13799"/>
          <a:stretch/>
        </p:blipFill>
        <p:spPr>
          <a:xfrm>
            <a:off x="10071964" y="1717672"/>
            <a:ext cx="1085752" cy="1190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B6D874-6A8D-ECAE-3C73-D167551A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969" y="4285715"/>
            <a:ext cx="1077708" cy="107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形 17" descr="线箭头平直">
            <a:extLst>
              <a:ext uri="{FF2B5EF4-FFF2-40B4-BE49-F238E27FC236}">
                <a16:creationId xmlns:a16="http://schemas.microsoft.com/office/drawing/2014/main" id="{DE269D25-EAFF-8014-744C-987D37DD56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1142" y="4430343"/>
            <a:ext cx="113585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821" y="-266007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</a:rPr>
              <a:t>WireCat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功能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</a:rPr>
              <a:t>—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包解析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7F4537-2BFE-49E7-9A9B-DDBCF2824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66" y="188165"/>
            <a:ext cx="2095515" cy="65246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A3E482-81F1-47D4-A603-7186C0D567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 r="3699"/>
          <a:stretch/>
        </p:blipFill>
        <p:spPr>
          <a:xfrm>
            <a:off x="0" y="5911694"/>
            <a:ext cx="3475157" cy="1069209"/>
          </a:xfrm>
          <a:prstGeom prst="rect">
            <a:avLst/>
          </a:prstGeom>
        </p:spPr>
      </p:pic>
      <p:sp>
        <p:nvSpPr>
          <p:cNvPr id="26" name="îšlîḑe">
            <a:extLst>
              <a:ext uri="{FF2B5EF4-FFF2-40B4-BE49-F238E27FC236}">
                <a16:creationId xmlns:a16="http://schemas.microsoft.com/office/drawing/2014/main" id="{AFDF2AC1-9B0F-4CDB-0F04-C42D327058E3}"/>
              </a:ext>
            </a:extLst>
          </p:cNvPr>
          <p:cNvSpPr/>
          <p:nvPr/>
        </p:nvSpPr>
        <p:spPr>
          <a:xfrm>
            <a:off x="2157995" y="6105660"/>
            <a:ext cx="1704342" cy="415562"/>
          </a:xfrm>
          <a:prstGeom prst="roundRect">
            <a:avLst>
              <a:gd name="adj" fmla="val 11836"/>
            </a:avLst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kumimoji="1" lang="zh-CN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选择网卡界面</a:t>
            </a:r>
          </a:p>
        </p:txBody>
      </p:sp>
      <p:sp>
        <p:nvSpPr>
          <p:cNvPr id="27" name="îšlîḑe">
            <a:extLst>
              <a:ext uri="{FF2B5EF4-FFF2-40B4-BE49-F238E27FC236}">
                <a16:creationId xmlns:a16="http://schemas.microsoft.com/office/drawing/2014/main" id="{7F3C8DBF-3693-83B5-EA09-B296B6538D8C}"/>
              </a:ext>
            </a:extLst>
          </p:cNvPr>
          <p:cNvSpPr/>
          <p:nvPr/>
        </p:nvSpPr>
        <p:spPr>
          <a:xfrm>
            <a:off x="8329663" y="6105660"/>
            <a:ext cx="1704342" cy="415562"/>
          </a:xfrm>
          <a:prstGeom prst="roundRect">
            <a:avLst>
              <a:gd name="adj" fmla="val 11836"/>
            </a:avLst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kumimoji="1" lang="zh-CN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抓包结束界面</a:t>
            </a:r>
          </a:p>
        </p:txBody>
      </p:sp>
      <p:sp>
        <p:nvSpPr>
          <p:cNvPr id="7" name="矩形: 圆角 60">
            <a:extLst>
              <a:ext uri="{FF2B5EF4-FFF2-40B4-BE49-F238E27FC236}">
                <a16:creationId xmlns:a16="http://schemas.microsoft.com/office/drawing/2014/main" id="{07B1CF1F-0E91-06DA-423C-B4B416ADFFE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9497" y="870419"/>
            <a:ext cx="9807326" cy="845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通过指定需要侦听的网卡，抓取进出本主机的数据包，并解析数据包的内容。支持 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IPv4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、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IPv6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、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ARP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、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TCP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、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UDP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、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ICMP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、</a:t>
            </a:r>
            <a:r>
              <a:rPr lang="en-US" altLang="zh-CN" sz="2000" b="1" dirty="0">
                <a:solidFill>
                  <a:srgbClr val="2D6F83"/>
                </a:solidFill>
                <a:cs typeface="+mn-ea"/>
              </a:rPr>
              <a:t>IGMP </a:t>
            </a:r>
            <a:r>
              <a:rPr lang="zh-CN" altLang="en-US" sz="2000" b="1" dirty="0">
                <a:solidFill>
                  <a:srgbClr val="2D6F83"/>
                </a:solidFill>
                <a:cs typeface="+mn-ea"/>
              </a:rPr>
              <a:t>协议</a:t>
            </a:r>
            <a:endParaRPr lang="en-US" altLang="zh-CN" sz="2000" b="1" dirty="0">
              <a:solidFill>
                <a:srgbClr val="2D6F83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08000A-72BA-B8E3-AC25-4CB22D2FB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67" y="1920733"/>
            <a:ext cx="5297735" cy="39909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80AA28-F534-BA70-6889-FA0F30C561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12" y="1920733"/>
            <a:ext cx="5833145" cy="40214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25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7d02b2c1-2949-4394-ab4e-bdca9e9cda8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45b43bb-2443-4ed5-88fb-c76016db8d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8215fa3-5552-4137-a1c4-f6d7513871e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5">
  <a:themeElements>
    <a:clrScheme name="新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24E6E"/>
      </a:accent1>
      <a:accent2>
        <a:srgbClr val="3B90AA"/>
      </a:accent2>
      <a:accent3>
        <a:srgbClr val="DE9897"/>
      </a:accent3>
      <a:accent4>
        <a:srgbClr val="1C81A9"/>
      </a:accent4>
      <a:accent5>
        <a:srgbClr val="D16765"/>
      </a:accent5>
      <a:accent6>
        <a:srgbClr val="FF8865"/>
      </a:accent6>
      <a:hlink>
        <a:srgbClr val="92278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324E6E"/>
    </a:accent1>
    <a:accent2>
      <a:srgbClr val="3B90AA"/>
    </a:accent2>
    <a:accent3>
      <a:srgbClr val="DE9897"/>
    </a:accent3>
    <a:accent4>
      <a:srgbClr val="1C81A9"/>
    </a:accent4>
    <a:accent5>
      <a:srgbClr val="D16765"/>
    </a:accent5>
    <a:accent6>
      <a:srgbClr val="FF8865"/>
    </a:accent6>
    <a:hlink>
      <a:srgbClr val="92278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324E6E"/>
    </a:accent1>
    <a:accent2>
      <a:srgbClr val="3B90AA"/>
    </a:accent2>
    <a:accent3>
      <a:srgbClr val="DE9897"/>
    </a:accent3>
    <a:accent4>
      <a:srgbClr val="1C81A9"/>
    </a:accent4>
    <a:accent5>
      <a:srgbClr val="D16765"/>
    </a:accent5>
    <a:accent6>
      <a:srgbClr val="FF8865"/>
    </a:accent6>
    <a:hlink>
      <a:srgbClr val="92278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324E6E"/>
    </a:accent1>
    <a:accent2>
      <a:srgbClr val="3B90AA"/>
    </a:accent2>
    <a:accent3>
      <a:srgbClr val="DE9897"/>
    </a:accent3>
    <a:accent4>
      <a:srgbClr val="1C81A9"/>
    </a:accent4>
    <a:accent5>
      <a:srgbClr val="D16765"/>
    </a:accent5>
    <a:accent6>
      <a:srgbClr val="FF8865"/>
    </a:accent6>
    <a:hlink>
      <a:srgbClr val="92278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3019</TotalTime>
  <Words>3313</Words>
  <Application>Microsoft Office PowerPoint</Application>
  <PresentationFormat>宽屏</PresentationFormat>
  <Paragraphs>291</Paragraphs>
  <Slides>41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FandolSong-Bold</vt:lpstr>
      <vt:lpstr>FandolSong-Regular</vt:lpstr>
      <vt:lpstr>LMRoman10-Regular</vt:lpstr>
      <vt:lpstr>Söhne</vt:lpstr>
      <vt:lpstr>Studio-Feixen-Sans</vt:lpstr>
      <vt:lpstr>Arial</vt:lpstr>
      <vt:lpstr>Calibri</vt:lpstr>
      <vt:lpstr>Georgia</vt:lpstr>
      <vt:lpstr>Helvetica</vt:lpstr>
      <vt:lpstr>Impact</vt:lpstr>
      <vt:lpstr>主题5</vt:lpstr>
      <vt:lpstr>TrafficCat</vt:lpstr>
      <vt:lpstr>需求分析</vt:lpstr>
      <vt:lpstr>市场需求分析</vt:lpstr>
      <vt:lpstr>现行系统分析</vt:lpstr>
      <vt:lpstr>开发计划</vt:lpstr>
      <vt:lpstr>软件设计</vt:lpstr>
      <vt:lpstr>系统流程图</vt:lpstr>
      <vt:lpstr>软件模块设计—WireCat</vt:lpstr>
      <vt:lpstr>WireCat功能—包解析</vt:lpstr>
      <vt:lpstr>WireCat功能—包过滤</vt:lpstr>
      <vt:lpstr>WireCat功能—包过滤</vt:lpstr>
      <vt:lpstr>WireCat其余功能</vt:lpstr>
      <vt:lpstr>Tshark工具—Pcap文件转为Json文件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软件部署</vt:lpstr>
      <vt:lpstr>PowerPoint 演示文稿</vt:lpstr>
      <vt:lpstr>PowerPoint 演示文稿</vt:lpstr>
      <vt:lpstr>软件测试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</vt:lpstr>
      <vt:lpstr>Q &amp; A 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鑫</cp:lastModifiedBy>
  <cp:revision>67</cp:revision>
  <cp:lastPrinted>2017-12-17T16:00:00Z</cp:lastPrinted>
  <dcterms:created xsi:type="dcterms:W3CDTF">2017-12-17T16:00:00Z</dcterms:created>
  <dcterms:modified xsi:type="dcterms:W3CDTF">2023-05-28T07:53:39Z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2052-11.1.0.9584</vt:lpwstr>
  </property>
</Properties>
</file>